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handoutMasterIdLst>
    <p:handoutMasterId r:id="rId18"/>
  </p:handoutMasterIdLst>
  <p:sldIdLst>
    <p:sldId id="256" r:id="rId2"/>
    <p:sldId id="259" r:id="rId3"/>
    <p:sldId id="273" r:id="rId4"/>
    <p:sldId id="260" r:id="rId5"/>
    <p:sldId id="262" r:id="rId6"/>
    <p:sldId id="263" r:id="rId7"/>
    <p:sldId id="264" r:id="rId8"/>
    <p:sldId id="265" r:id="rId9"/>
    <p:sldId id="266" r:id="rId10"/>
    <p:sldId id="267" r:id="rId11"/>
    <p:sldId id="268" r:id="rId12"/>
    <p:sldId id="272"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m Duy" initials="LD" lastIdx="1" clrIdx="0">
    <p:extLst>
      <p:ext uri="{19B8F6BF-5375-455C-9EA6-DF929625EA0E}">
        <p15:presenceInfo xmlns:p15="http://schemas.microsoft.com/office/powerpoint/2012/main" userId="f7fd8cf7f4518bb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4DAEC"/>
    <a:srgbClr val="03C5FF"/>
    <a:srgbClr val="FFD47F"/>
    <a:srgbClr val="E60000"/>
    <a:srgbClr val="01734C"/>
    <a:srgbClr val="009242"/>
    <a:srgbClr val="1B2754"/>
    <a:srgbClr val="002571"/>
    <a:srgbClr val="00B804"/>
    <a:srgbClr val="0E4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72" autoAdjust="0"/>
    <p:restoredTop sz="75029"/>
  </p:normalViewPr>
  <p:slideViewPr>
    <p:cSldViewPr snapToGrid="0">
      <p:cViewPr varScale="1">
        <p:scale>
          <a:sx n="111" d="100"/>
          <a:sy n="111" d="100"/>
        </p:scale>
        <p:origin x="1128" y="192"/>
      </p:cViewPr>
      <p:guideLst/>
    </p:cSldViewPr>
  </p:slideViewPr>
  <p:notesTextViewPr>
    <p:cViewPr>
      <p:scale>
        <a:sx n="1" d="1"/>
        <a:sy n="1" d="1"/>
      </p:scale>
      <p:origin x="0" y="0"/>
    </p:cViewPr>
  </p:notesTextViewPr>
  <p:notesViewPr>
    <p:cSldViewPr snapToGrid="0">
      <p:cViewPr varScale="1">
        <p:scale>
          <a:sx n="62" d="100"/>
          <a:sy n="62" d="100"/>
        </p:scale>
        <p:origin x="315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baseline="0">
                <a:solidFill>
                  <a:schemeClr val="tx1"/>
                </a:solidFill>
                <a:latin typeface="+mn-lt"/>
                <a:ea typeface="+mn-ea"/>
                <a:cs typeface="+mn-cs"/>
              </a:defRPr>
            </a:pPr>
            <a:r>
              <a:rPr lang="en-US">
                <a:solidFill>
                  <a:schemeClr val="tx1"/>
                </a:solidFill>
              </a:rPr>
              <a:t>Độ che phủ rừng tại Việt Nam qua các năm</a:t>
            </a:r>
          </a:p>
        </c:rich>
      </c:tx>
      <c:overlay val="0"/>
      <c:spPr>
        <a:noFill/>
        <a:ln>
          <a:noFill/>
        </a:ln>
        <a:effectLst/>
      </c:spPr>
      <c:txPr>
        <a:bodyPr rot="0" spcFirstLastPara="1" vertOverflow="ellipsis" vert="horz" wrap="square" anchor="ctr" anchorCtr="1"/>
        <a:lstStyle/>
        <a:p>
          <a:pPr>
            <a:defRPr sz="2128" b="1" i="0" u="none" strike="noStrike" kern="1200" baseline="0">
              <a:solidFill>
                <a:schemeClr val="tx1"/>
              </a:solidFill>
              <a:latin typeface="+mn-lt"/>
              <a:ea typeface="+mn-ea"/>
              <a:cs typeface="+mn-cs"/>
            </a:defRPr>
          </a:pPr>
          <a:endParaRPr lang="en-VN"/>
        </a:p>
      </c:txPr>
    </c:title>
    <c:autoTitleDeleted val="0"/>
    <c:plotArea>
      <c:layout/>
      <c:lineChart>
        <c:grouping val="stacked"/>
        <c:varyColors val="0"/>
        <c:ser>
          <c:idx val="0"/>
          <c:order val="0"/>
          <c:tx>
            <c:strRef>
              <c:f>Sheet1!$B$1</c:f>
              <c:strCache>
                <c:ptCount val="1"/>
                <c:pt idx="0">
                  <c:v>Độ che phủ rừng</c:v>
                </c:pt>
              </c:strCache>
            </c:strRef>
          </c:tx>
          <c:spPr>
            <a:ln w="31750"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2"/>
                    </a:solidFill>
                    <a:latin typeface="+mn-lt"/>
                    <a:ea typeface="+mn-ea"/>
                    <a:cs typeface="+mn-cs"/>
                  </a:defRPr>
                </a:pPr>
                <a:endParaRPr lang="en-VN"/>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numRef>
              <c:f>Sheet1!$A$2:$A$8</c:f>
              <c:numCache>
                <c:formatCode>General</c:formatCode>
                <c:ptCount val="7"/>
                <c:pt idx="0">
                  <c:v>1990</c:v>
                </c:pt>
                <c:pt idx="1">
                  <c:v>1995</c:v>
                </c:pt>
                <c:pt idx="2">
                  <c:v>2000</c:v>
                </c:pt>
                <c:pt idx="3">
                  <c:v>2005</c:v>
                </c:pt>
                <c:pt idx="4">
                  <c:v>2010</c:v>
                </c:pt>
                <c:pt idx="5">
                  <c:v>2015</c:v>
                </c:pt>
                <c:pt idx="6">
                  <c:v>2020</c:v>
                </c:pt>
              </c:numCache>
            </c:numRef>
          </c:cat>
          <c:val>
            <c:numRef>
              <c:f>Sheet1!$B$2:$B$8</c:f>
              <c:numCache>
                <c:formatCode>0.00%</c:formatCode>
                <c:ptCount val="7"/>
                <c:pt idx="0">
                  <c:v>0.27200000000000002</c:v>
                </c:pt>
                <c:pt idx="1">
                  <c:v>0.28199999999999997</c:v>
                </c:pt>
                <c:pt idx="2">
                  <c:v>0.33200000000000002</c:v>
                </c:pt>
                <c:pt idx="3">
                  <c:v>0.377</c:v>
                </c:pt>
                <c:pt idx="4">
                  <c:v>0.39500000000000002</c:v>
                </c:pt>
                <c:pt idx="5">
                  <c:v>0.40039999999999998</c:v>
                </c:pt>
                <c:pt idx="6">
                  <c:v>0.42009999999999997</c:v>
                </c:pt>
              </c:numCache>
            </c:numRef>
          </c:val>
          <c:smooth val="0"/>
          <c:extLst>
            <c:ext xmlns:c16="http://schemas.microsoft.com/office/drawing/2014/chart" uri="{C3380CC4-5D6E-409C-BE32-E72D297353CC}">
              <c16:uniqueId val="{00000000-85E9-2F46-83E8-316B0A07EAB3}"/>
            </c:ext>
          </c:extLst>
        </c:ser>
        <c:dLbls>
          <c:dLblPos val="ctr"/>
          <c:showLegendKey val="0"/>
          <c:showVal val="1"/>
          <c:showCatName val="0"/>
          <c:showSerName val="0"/>
          <c:showPercent val="0"/>
          <c:showBubbleSize val="0"/>
        </c:dLbls>
        <c:smooth val="0"/>
        <c:axId val="1239496384"/>
        <c:axId val="979494304"/>
      </c:lineChart>
      <c:catAx>
        <c:axId val="1239496384"/>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VN"/>
          </a:p>
        </c:txPr>
        <c:crossAx val="979494304"/>
        <c:crosses val="autoZero"/>
        <c:auto val="1"/>
        <c:lblAlgn val="ctr"/>
        <c:lblOffset val="100"/>
        <c:noMultiLvlLbl val="0"/>
      </c:catAx>
      <c:valAx>
        <c:axId val="979494304"/>
        <c:scaling>
          <c:orientation val="minMax"/>
          <c:min val="0.25"/>
        </c:scaling>
        <c:delete val="0"/>
        <c:axPos val="l"/>
        <c:majorGridlines>
          <c:spPr>
            <a:ln w="9525" cap="flat" cmpd="sng" algn="ctr">
              <a:solidFill>
                <a:schemeClr val="tx2">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VN"/>
          </a:p>
        </c:txPr>
        <c:crossAx val="12394963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VN"/>
        </a:p>
      </c:txPr>
    </c:legend>
    <c:plotVisOnly val="1"/>
    <c:dispBlanksAs val="zero"/>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V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Số lượng mẫu</c:v>
                </c:pt>
              </c:strCache>
            </c:strRef>
          </c:tx>
          <c:spPr>
            <a:ln>
              <a:solidFill>
                <a:schemeClr val="tx1"/>
              </a:solidFill>
            </a:ln>
          </c:spPr>
          <c:dPt>
            <c:idx val="0"/>
            <c:bubble3D val="0"/>
            <c:spPr>
              <a:solidFill>
                <a:srgbClr val="01734C"/>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F634-D84E-B5DD-6AC5FC6165BC}"/>
              </c:ext>
            </c:extLst>
          </c:dPt>
          <c:dPt>
            <c:idx val="1"/>
            <c:bubble3D val="0"/>
            <c:spPr>
              <a:solidFill>
                <a:srgbClr val="E60000"/>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F634-D84E-B5DD-6AC5FC6165BC}"/>
              </c:ext>
            </c:extLst>
          </c:dPt>
          <c:dPt>
            <c:idx val="2"/>
            <c:bubble3D val="0"/>
            <c:spPr>
              <a:solidFill>
                <a:srgbClr val="FFD47F"/>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F634-D84E-B5DD-6AC5FC6165BC}"/>
              </c:ext>
            </c:extLst>
          </c:dPt>
          <c:dPt>
            <c:idx val="3"/>
            <c:bubble3D val="0"/>
            <c:spPr>
              <a:solidFill>
                <a:srgbClr val="03C5FF"/>
              </a:solidFill>
              <a:ln>
                <a:solidFill>
                  <a:schemeClr val="tx1"/>
                </a:solid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F634-D84E-B5DD-6AC5FC6165BC}"/>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rgbClr val="009242"/>
                      </a:solidFill>
                      <a:latin typeface="+mn-lt"/>
                      <a:ea typeface="+mn-ea"/>
                      <a:cs typeface="+mn-cs"/>
                    </a:defRPr>
                  </a:pPr>
                  <a:endParaRPr lang="en-VN"/>
                </a:p>
              </c:txPr>
              <c:dLblPos val="outEnd"/>
              <c:showLegendKey val="1"/>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F634-D84E-B5DD-6AC5FC6165BC}"/>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rgbClr val="FF0000"/>
                      </a:solidFill>
                      <a:latin typeface="+mn-lt"/>
                      <a:ea typeface="+mn-ea"/>
                      <a:cs typeface="+mn-cs"/>
                    </a:defRPr>
                  </a:pPr>
                  <a:endParaRPr lang="en-VN"/>
                </a:p>
              </c:txPr>
              <c:dLblPos val="outEnd"/>
              <c:showLegendKey val="1"/>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2-F634-D84E-B5DD-6AC5FC6165BC}"/>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lumMod val="60000"/>
                          <a:lumOff val="40000"/>
                        </a:schemeClr>
                      </a:solidFill>
                      <a:latin typeface="+mn-lt"/>
                      <a:ea typeface="+mn-ea"/>
                      <a:cs typeface="+mn-cs"/>
                    </a:defRPr>
                  </a:pPr>
                  <a:endParaRPr lang="en-VN"/>
                </a:p>
              </c:txPr>
              <c:dLblPos val="outEnd"/>
              <c:showLegendKey val="1"/>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F634-D84E-B5DD-6AC5FC6165BC}"/>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rgbClr val="00B0F0"/>
                      </a:solidFill>
                      <a:latin typeface="+mn-lt"/>
                      <a:ea typeface="+mn-ea"/>
                      <a:cs typeface="+mn-cs"/>
                    </a:defRPr>
                  </a:pPr>
                  <a:endParaRPr lang="en-VN"/>
                </a:p>
              </c:txPr>
              <c:dLblPos val="outEnd"/>
              <c:showLegendKey val="1"/>
              <c:showVal val="1"/>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4-F634-D84E-B5DD-6AC5FC6165BC}"/>
                </c:ext>
              </c:extLst>
            </c:dLbl>
            <c:spPr>
              <a:noFill/>
              <a:ln>
                <a:noFill/>
              </a:ln>
              <a:effectLst/>
            </c:spPr>
            <c:dLblPos val="outEnd"/>
            <c:showLegendKey val="1"/>
            <c:showVal val="1"/>
            <c:showCatName val="1"/>
            <c:showSerName val="0"/>
            <c:showPercent val="1"/>
            <c:showBubbleSize val="0"/>
            <c:separator>
</c:separator>
            <c:showLeaderLines val="0"/>
            <c:extLst>
              <c:ext xmlns:c15="http://schemas.microsoft.com/office/drawing/2012/chart" uri="{CE6537A1-D6FC-4f65-9D91-7224C49458BB}"/>
            </c:extLst>
          </c:dLbls>
          <c:cat>
            <c:strRef>
              <c:f>Sheet1!$A$2:$A$5</c:f>
              <c:strCache>
                <c:ptCount val="4"/>
                <c:pt idx="0">
                  <c:v>Rừng ổn định</c:v>
                </c:pt>
                <c:pt idx="1">
                  <c:v>Mất rừng</c:v>
                </c:pt>
                <c:pt idx="2">
                  <c:v>Phi rừng</c:v>
                </c:pt>
                <c:pt idx="3">
                  <c:v>Phục hồi rừng</c:v>
                </c:pt>
              </c:strCache>
            </c:strRef>
          </c:cat>
          <c:val>
            <c:numRef>
              <c:f>Sheet1!$B$2:$B$5</c:f>
              <c:numCache>
                <c:formatCode>General</c:formatCode>
                <c:ptCount val="4"/>
                <c:pt idx="0">
                  <c:v>656</c:v>
                </c:pt>
                <c:pt idx="1">
                  <c:v>650</c:v>
                </c:pt>
                <c:pt idx="2">
                  <c:v>664</c:v>
                </c:pt>
                <c:pt idx="3">
                  <c:v>660</c:v>
                </c:pt>
              </c:numCache>
            </c:numRef>
          </c:val>
          <c:extLst>
            <c:ext xmlns:c16="http://schemas.microsoft.com/office/drawing/2014/chart" uri="{C3380CC4-5D6E-409C-BE32-E72D297353CC}">
              <c16:uniqueId val="{00000000-F634-D84E-B5DD-6AC5FC6165BC}"/>
            </c:ext>
          </c:extLst>
        </c:ser>
        <c:dLbls>
          <c:dLblPos val="outEnd"/>
          <c:showLegendKey val="0"/>
          <c:showVal val="0"/>
          <c:showCatName val="0"/>
          <c:showSerName val="0"/>
          <c:showPercent val="1"/>
          <c:showBubbleSize val="0"/>
          <c:showLeaderLines val="0"/>
        </c:dLbls>
        <c:firstSliceAng val="0"/>
      </c:pieChart>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V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r>
              <a:rPr lang="en-US" sz="1800" dirty="0" err="1">
                <a:solidFill>
                  <a:schemeClr val="tx1"/>
                </a:solidFill>
              </a:rPr>
              <a:t>Biểu</a:t>
            </a:r>
            <a:r>
              <a:rPr lang="en-US" sz="1800" baseline="0" dirty="0">
                <a:solidFill>
                  <a:schemeClr val="tx1"/>
                </a:solidFill>
              </a:rPr>
              <a:t> </a:t>
            </a:r>
            <a:r>
              <a:rPr lang="en-US" sz="1800" baseline="0" dirty="0" err="1">
                <a:solidFill>
                  <a:schemeClr val="tx1"/>
                </a:solidFill>
              </a:rPr>
              <a:t>đồ</a:t>
            </a:r>
            <a:r>
              <a:rPr lang="en-US" sz="1800" baseline="0" dirty="0">
                <a:solidFill>
                  <a:schemeClr val="tx1"/>
                </a:solidFill>
              </a:rPr>
              <a:t> so</a:t>
            </a:r>
            <a:r>
              <a:rPr lang="en-US" sz="1800" dirty="0">
                <a:solidFill>
                  <a:schemeClr val="tx1"/>
                </a:solidFill>
              </a:rPr>
              <a:t> </a:t>
            </a:r>
            <a:r>
              <a:rPr lang="en-US" sz="1800" dirty="0" err="1">
                <a:solidFill>
                  <a:schemeClr val="tx1"/>
                </a:solidFill>
              </a:rPr>
              <a:t>sánh</a:t>
            </a:r>
            <a:r>
              <a:rPr lang="en-US" sz="1800" dirty="0">
                <a:solidFill>
                  <a:schemeClr val="tx1"/>
                </a:solidFill>
              </a:rPr>
              <a:t> Accuracy </a:t>
            </a:r>
            <a:r>
              <a:rPr lang="en-US" sz="1800" dirty="0" err="1">
                <a:solidFill>
                  <a:schemeClr val="tx1"/>
                </a:solidFill>
              </a:rPr>
              <a:t>các</a:t>
            </a:r>
            <a:r>
              <a:rPr lang="en-US" sz="1800" dirty="0">
                <a:solidFill>
                  <a:schemeClr val="tx1"/>
                </a:solidFill>
              </a:rPr>
              <a:t> </a:t>
            </a:r>
            <a:r>
              <a:rPr lang="en-US" sz="1800" dirty="0" err="1">
                <a:solidFill>
                  <a:schemeClr val="tx1"/>
                </a:solidFill>
              </a:rPr>
              <a:t>nguồn</a:t>
            </a:r>
            <a:r>
              <a:rPr lang="en-US" sz="1800" dirty="0">
                <a:solidFill>
                  <a:schemeClr val="tx1"/>
                </a:solidFill>
              </a:rPr>
              <a:t> </a:t>
            </a:r>
            <a:r>
              <a:rPr lang="en-US" sz="1800" dirty="0" err="1">
                <a:solidFill>
                  <a:schemeClr val="tx1"/>
                </a:solidFill>
              </a:rPr>
              <a:t>dữ</a:t>
            </a:r>
            <a:r>
              <a:rPr lang="en-US" sz="1800" dirty="0">
                <a:solidFill>
                  <a:schemeClr val="tx1"/>
                </a:solidFill>
              </a:rPr>
              <a:t> </a:t>
            </a:r>
            <a:r>
              <a:rPr lang="en-US" sz="1800" dirty="0" err="1">
                <a:solidFill>
                  <a:schemeClr val="tx1"/>
                </a:solidFill>
              </a:rPr>
              <a:t>liệu</a:t>
            </a:r>
            <a:endParaRPr lang="en-US" sz="1800" dirty="0">
              <a:solidFill>
                <a:schemeClr val="tx1"/>
              </a:solidFill>
            </a:endParaRPr>
          </a:p>
        </c:rich>
      </c:tx>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Accuracy</c:v>
                </c:pt>
              </c:strCache>
            </c:strRef>
          </c:tx>
          <c:spPr>
            <a:solidFill>
              <a:srgbClr val="002060"/>
            </a:solidFill>
            <a:ln>
              <a:noFill/>
            </a:ln>
            <a:effectLst>
              <a:outerShdw blurRad="57150" dist="19050" dir="5400000" algn="ctr" rotWithShape="0">
                <a:srgbClr val="000000">
                  <a:alpha val="63000"/>
                </a:srgbClr>
              </a:outerShdw>
            </a:effectLst>
          </c:spPr>
          <c:invertIfNegative val="0"/>
          <c:dLbls>
            <c:dLbl>
              <c:idx val="3"/>
              <c:showLegendKey val="0"/>
              <c:showVal val="1"/>
              <c:showCatName val="0"/>
              <c:showSerName val="1"/>
              <c:showPercent val="0"/>
              <c:showBubbleSize val="0"/>
              <c:extLst>
                <c:ext xmlns:c15="http://schemas.microsoft.com/office/drawing/2012/chart" uri="{CE6537A1-D6FC-4f65-9D91-7224C49458BB}"/>
                <c:ext xmlns:c16="http://schemas.microsoft.com/office/drawing/2014/chart" uri="{C3380CC4-5D6E-409C-BE32-E72D297353CC}">
                  <c16:uniqueId val="{00000003-1460-F448-92F5-D0E69BD32647}"/>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VN"/>
              </a:p>
            </c:txPr>
            <c:showLegendKey val="0"/>
            <c:showVal val="0"/>
            <c:showCatName val="0"/>
            <c:showSerName val="0"/>
            <c:showPercent val="0"/>
            <c:showBubbleSize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Chỉ Sentinel-2 (delta) </c:v>
                </c:pt>
                <c:pt idx="1">
                  <c:v>Sentinel-2 (trước + sau + delta) </c:v>
                </c:pt>
                <c:pt idx="2">
                  <c:v>Chỉ Sentinel-1 (trước + sau + delta) </c:v>
                </c:pt>
                <c:pt idx="3">
                  <c:v>S1 + S2 (tất cả) </c:v>
                </c:pt>
              </c:strCache>
            </c:strRef>
          </c:cat>
          <c:val>
            <c:numRef>
              <c:f>Sheet1!$B$2:$B$5</c:f>
              <c:numCache>
                <c:formatCode>0.00%</c:formatCode>
                <c:ptCount val="4"/>
                <c:pt idx="0">
                  <c:v>0.87649999999999995</c:v>
                </c:pt>
                <c:pt idx="1">
                  <c:v>0.93420000000000003</c:v>
                </c:pt>
                <c:pt idx="2">
                  <c:v>0.8327</c:v>
                </c:pt>
                <c:pt idx="3">
                  <c:v>0.98860000000000003</c:v>
                </c:pt>
              </c:numCache>
            </c:numRef>
          </c:val>
          <c:extLst>
            <c:ext xmlns:c16="http://schemas.microsoft.com/office/drawing/2014/chart" uri="{C3380CC4-5D6E-409C-BE32-E72D297353CC}">
              <c16:uniqueId val="{00000000-1460-F448-92F5-D0E69BD32647}"/>
            </c:ext>
          </c:extLst>
        </c:ser>
        <c:dLbls>
          <c:showLegendKey val="0"/>
          <c:showVal val="0"/>
          <c:showCatName val="0"/>
          <c:showSerName val="0"/>
          <c:showPercent val="0"/>
          <c:showBubbleSize val="0"/>
        </c:dLbls>
        <c:gapWidth val="100"/>
        <c:overlap val="-24"/>
        <c:axId val="730292704"/>
        <c:axId val="670393584"/>
      </c:barChart>
      <c:catAx>
        <c:axId val="730292704"/>
        <c:scaling>
          <c:orientation val="minMax"/>
        </c:scaling>
        <c:delete val="0"/>
        <c:axPos val="b"/>
        <c:numFmt formatCode="General" sourceLinked="0"/>
        <c:majorTickMark val="none"/>
        <c:minorTickMark val="none"/>
        <c:tickLblPos val="nextTo"/>
        <c:spPr>
          <a:noFill/>
          <a:ln w="12700" cap="flat" cmpd="sng" algn="ctr">
            <a:solidFill>
              <a:schemeClr val="tx1">
                <a:lumMod val="15000"/>
                <a:lumOff val="85000"/>
              </a:schemeClr>
            </a:solidFill>
            <a:round/>
          </a:ln>
          <a:effectLst/>
        </c:spPr>
        <c:txPr>
          <a:bodyPr rot="-780000" spcFirstLastPara="1" vertOverflow="ellipsis" wrap="square" anchor="t" anchorCtr="0"/>
          <a:lstStyle/>
          <a:p>
            <a:pPr>
              <a:defRPr sz="1197" b="0" i="0" u="none" strike="noStrike" kern="1200" baseline="0">
                <a:solidFill>
                  <a:schemeClr val="tx1">
                    <a:lumMod val="65000"/>
                    <a:lumOff val="35000"/>
                  </a:schemeClr>
                </a:solidFill>
                <a:latin typeface="+mn-lt"/>
                <a:ea typeface="+mn-ea"/>
                <a:cs typeface="+mn-cs"/>
              </a:defRPr>
            </a:pPr>
            <a:endParaRPr lang="en-VN"/>
          </a:p>
        </c:txPr>
        <c:crossAx val="670393584"/>
        <c:crosses val="autoZero"/>
        <c:auto val="1"/>
        <c:lblAlgn val="ctr"/>
        <c:lblOffset val="100"/>
        <c:noMultiLvlLbl val="0"/>
      </c:catAx>
      <c:valAx>
        <c:axId val="670393584"/>
        <c:scaling>
          <c:orientation val="minMax"/>
          <c:max val="1"/>
          <c:min val="0.75"/>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r>
                  <a:rPr lang="en-US"/>
                  <a:t>Phần trăm</a:t>
                </a:r>
              </a:p>
            </c:rich>
          </c:tx>
          <c:overlay val="0"/>
          <c:spPr>
            <a:noFill/>
            <a:ln>
              <a:noFill/>
            </a:ln>
            <a:effectLst/>
          </c:spPr>
          <c:txPr>
            <a:bodyPr rot="-54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title>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crossAx val="73029270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cmpd="sng">
      <a:noFill/>
      <a:prstDash val="dash"/>
    </a:ln>
    <a:effectLst/>
  </c:spPr>
  <c:txPr>
    <a:bodyPr/>
    <a:lstStyle/>
    <a:p>
      <a:pPr>
        <a:defRPr/>
      </a:pPr>
      <a:endParaRPr lang="en-V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r>
              <a:rPr lang="en-US" sz="1800" dirty="0" err="1">
                <a:solidFill>
                  <a:schemeClr val="tx1"/>
                </a:solidFill>
              </a:rPr>
              <a:t>Biểu</a:t>
            </a:r>
            <a:r>
              <a:rPr lang="en-US" sz="1800" baseline="0" dirty="0">
                <a:solidFill>
                  <a:schemeClr val="tx1"/>
                </a:solidFill>
              </a:rPr>
              <a:t> </a:t>
            </a:r>
            <a:r>
              <a:rPr lang="en-US" sz="1800" baseline="0" dirty="0" err="1">
                <a:solidFill>
                  <a:schemeClr val="tx1"/>
                </a:solidFill>
              </a:rPr>
              <a:t>đồ</a:t>
            </a:r>
            <a:r>
              <a:rPr lang="en-US" sz="1800" baseline="0" dirty="0">
                <a:solidFill>
                  <a:schemeClr val="tx1"/>
                </a:solidFill>
              </a:rPr>
              <a:t> so </a:t>
            </a:r>
            <a:r>
              <a:rPr lang="en-US" sz="1800" baseline="0" dirty="0" err="1">
                <a:solidFill>
                  <a:schemeClr val="tx1"/>
                </a:solidFill>
              </a:rPr>
              <a:t>sánh</a:t>
            </a:r>
            <a:r>
              <a:rPr lang="en-US" sz="1800" baseline="0" dirty="0">
                <a:solidFill>
                  <a:schemeClr val="tx1"/>
                </a:solidFill>
              </a:rPr>
              <a:t> Accuracy</a:t>
            </a:r>
            <a:endParaRPr lang="en-US" sz="1800" dirty="0">
              <a:solidFill>
                <a:schemeClr val="tx1"/>
              </a:solidFill>
            </a:endParaRPr>
          </a:p>
        </c:rich>
      </c:tx>
      <c:overlay val="0"/>
      <c:spPr>
        <a:noFill/>
        <a:ln>
          <a:noFill/>
        </a:ln>
        <a:effectLst/>
      </c:spPr>
      <c:txPr>
        <a:bodyPr rot="0" spcFirstLastPara="1" vertOverflow="ellipsis" vert="horz" wrap="square" anchor="ctr" anchorCtr="1"/>
        <a:lstStyle/>
        <a:p>
          <a:pPr>
            <a:defRPr sz="1800" b="1" i="0" u="none" strike="noStrike" kern="1200" baseline="0">
              <a:solidFill>
                <a:schemeClr val="tx1"/>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Độ chính xác</c:v>
                </c:pt>
              </c:strCache>
            </c:strRef>
          </c:tx>
          <c:spPr>
            <a:solidFill>
              <a:srgbClr val="002060"/>
            </a:solidFill>
            <a:ln>
              <a:noFill/>
            </a:ln>
            <a:effectLst>
              <a:outerShdw blurRad="57150" dist="19050" dir="5400000" algn="ctr" rotWithShape="0">
                <a:srgbClr val="000000">
                  <a:alpha val="63000"/>
                </a:srgbClr>
              </a:outerShdw>
            </a:effectLst>
          </c:spPr>
          <c:invertIfNegative val="0"/>
          <c:cat>
            <c:strRef>
              <c:f>Sheet1!$A$2:$A$5</c:f>
              <c:strCache>
                <c:ptCount val="4"/>
                <c:pt idx="0">
                  <c:v>Hansen (2013)</c:v>
                </c:pt>
                <c:pt idx="1">
                  <c:v>Ortega (2020)</c:v>
                </c:pt>
                <c:pt idx="2">
                  <c:v>Fayaz (2024)</c:v>
                </c:pt>
                <c:pt idx="3">
                  <c:v>Đồ án này</c:v>
                </c:pt>
              </c:strCache>
            </c:strRef>
          </c:cat>
          <c:val>
            <c:numRef>
              <c:f>Sheet1!$B$2:$B$5</c:f>
              <c:numCache>
                <c:formatCode>0%</c:formatCode>
                <c:ptCount val="4"/>
                <c:pt idx="0">
                  <c:v>0.85</c:v>
                </c:pt>
                <c:pt idx="1">
                  <c:v>0.94</c:v>
                </c:pt>
                <c:pt idx="2" formatCode="0.00%">
                  <c:v>0.95499999999999996</c:v>
                </c:pt>
                <c:pt idx="3" formatCode="0.00%">
                  <c:v>0.98860000000000003</c:v>
                </c:pt>
              </c:numCache>
            </c:numRef>
          </c:val>
          <c:extLst>
            <c:ext xmlns:c16="http://schemas.microsoft.com/office/drawing/2014/chart" uri="{C3380CC4-5D6E-409C-BE32-E72D297353CC}">
              <c16:uniqueId val="{00000000-AF27-4C4C-8BA0-739DF4615AFC}"/>
            </c:ext>
          </c:extLst>
        </c:ser>
        <c:dLbls>
          <c:showLegendKey val="0"/>
          <c:showVal val="0"/>
          <c:showCatName val="0"/>
          <c:showSerName val="0"/>
          <c:showPercent val="0"/>
          <c:showBubbleSize val="0"/>
        </c:dLbls>
        <c:gapWidth val="100"/>
        <c:overlap val="-24"/>
        <c:axId val="1181384752"/>
        <c:axId val="367154048"/>
      </c:barChart>
      <c:catAx>
        <c:axId val="1181384752"/>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crossAx val="367154048"/>
        <c:crosses val="autoZero"/>
        <c:auto val="1"/>
        <c:lblAlgn val="ctr"/>
        <c:lblOffset val="100"/>
        <c:noMultiLvlLbl val="0"/>
      </c:catAx>
      <c:valAx>
        <c:axId val="36715404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crossAx val="11813847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VN"/>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VN"/>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1">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charts/style2.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340">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lt1"/>
    </cs:fontRef>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5E5653-D50C-F24E-898B-3405F13F355D}" type="doc">
      <dgm:prSet loTypeId="urn:microsoft.com/office/officeart/2005/8/layout/hList1" loCatId="" qsTypeId="urn:microsoft.com/office/officeart/2005/8/quickstyle/simple1" qsCatId="simple" csTypeId="urn:microsoft.com/office/officeart/2005/8/colors/accent1_2" csCatId="accent1" phldr="1"/>
      <dgm:spPr/>
      <dgm:t>
        <a:bodyPr/>
        <a:lstStyle/>
        <a:p>
          <a:endParaRPr lang="en-US"/>
        </a:p>
      </dgm:t>
    </dgm:pt>
    <dgm:pt modelId="{C1E13E90-1953-8F48-B0AE-27F97C64F426}">
      <dgm:prSet phldrT="[Text]" custT="1"/>
      <dgm:spPr>
        <a:solidFill>
          <a:srgbClr val="002060"/>
        </a:solidFill>
      </dgm:spPr>
      <dgm:t>
        <a:bodyPr/>
        <a:lstStyle/>
        <a:p>
          <a:r>
            <a:rPr lang="en-US" sz="2800"/>
            <a:t>Bài toán và Mục tiêu</a:t>
          </a:r>
        </a:p>
      </dgm:t>
    </dgm:pt>
    <dgm:pt modelId="{7CA830F3-D485-6E43-A2FF-E83EF17D4DE6}" type="parTrans" cxnId="{ECE7BF5E-5C0D-EE43-9AC3-450920EE864A}">
      <dgm:prSet/>
      <dgm:spPr/>
      <dgm:t>
        <a:bodyPr/>
        <a:lstStyle/>
        <a:p>
          <a:endParaRPr lang="en-US" sz="2800"/>
        </a:p>
      </dgm:t>
    </dgm:pt>
    <dgm:pt modelId="{F02A9602-6FD7-1D41-996B-ED004D96919C}" type="sibTrans" cxnId="{ECE7BF5E-5C0D-EE43-9AC3-450920EE864A}">
      <dgm:prSet/>
      <dgm:spPr/>
      <dgm:t>
        <a:bodyPr/>
        <a:lstStyle/>
        <a:p>
          <a:endParaRPr lang="en-US" sz="2800"/>
        </a:p>
      </dgm:t>
    </dgm:pt>
    <dgm:pt modelId="{04A647A9-3584-AA42-8998-C131CA9A972F}">
      <dgm:prSet phldrT="[Text]" custT="1"/>
      <dgm:spPr/>
      <dgm:t>
        <a:bodyPr/>
        <a:lstStyle/>
        <a:p>
          <a:r>
            <a:rPr lang="en-US" sz="2800"/>
            <a:t>Đặt vấn đề</a:t>
          </a:r>
        </a:p>
      </dgm:t>
    </dgm:pt>
    <dgm:pt modelId="{B36DB5CD-B654-F040-8244-6C4BE57A9C83}" type="parTrans" cxnId="{D1EFA026-2C08-6B47-A74C-EC009F292EB8}">
      <dgm:prSet/>
      <dgm:spPr/>
      <dgm:t>
        <a:bodyPr/>
        <a:lstStyle/>
        <a:p>
          <a:endParaRPr lang="en-US" sz="2800"/>
        </a:p>
      </dgm:t>
    </dgm:pt>
    <dgm:pt modelId="{6E58C35E-1918-364A-9CAE-84D32BCCCA9B}" type="sibTrans" cxnId="{D1EFA026-2C08-6B47-A74C-EC009F292EB8}">
      <dgm:prSet/>
      <dgm:spPr/>
      <dgm:t>
        <a:bodyPr/>
        <a:lstStyle/>
        <a:p>
          <a:endParaRPr lang="en-US" sz="2800"/>
        </a:p>
      </dgm:t>
    </dgm:pt>
    <dgm:pt modelId="{B21ADF5C-C6BD-7847-87AA-AE5C9BC7D99E}">
      <dgm:prSet phldrT="[Text]" custT="1"/>
      <dgm:spPr/>
      <dgm:t>
        <a:bodyPr/>
        <a:lstStyle/>
        <a:p>
          <a:r>
            <a:rPr lang="en-US" sz="2800"/>
            <a:t>Mục tiêu và phạm vi nghiên cứu</a:t>
          </a:r>
        </a:p>
      </dgm:t>
    </dgm:pt>
    <dgm:pt modelId="{67375724-2F83-5F41-950B-519E58B3C0B0}" type="parTrans" cxnId="{A842A6C6-7BC4-A942-A5FB-A7A9C7F0FEBE}">
      <dgm:prSet/>
      <dgm:spPr/>
      <dgm:t>
        <a:bodyPr/>
        <a:lstStyle/>
        <a:p>
          <a:endParaRPr lang="en-US" sz="2800"/>
        </a:p>
      </dgm:t>
    </dgm:pt>
    <dgm:pt modelId="{43F76314-798F-5349-9909-3F92992B64AD}" type="sibTrans" cxnId="{A842A6C6-7BC4-A942-A5FB-A7A9C7F0FEBE}">
      <dgm:prSet/>
      <dgm:spPr/>
      <dgm:t>
        <a:bodyPr/>
        <a:lstStyle/>
        <a:p>
          <a:endParaRPr lang="en-US" sz="2800"/>
        </a:p>
      </dgm:t>
    </dgm:pt>
    <dgm:pt modelId="{3901038F-9979-8D46-86BC-73E437353A16}">
      <dgm:prSet phldrT="[Text]" custT="1"/>
      <dgm:spPr>
        <a:solidFill>
          <a:srgbClr val="002060"/>
        </a:solidFill>
      </dgm:spPr>
      <dgm:t>
        <a:bodyPr/>
        <a:lstStyle/>
        <a:p>
          <a:r>
            <a:rPr lang="en-US" sz="2800"/>
            <a:t>Phương pháp</a:t>
          </a:r>
        </a:p>
      </dgm:t>
    </dgm:pt>
    <dgm:pt modelId="{36AEC7E2-DDF0-EE41-862B-893E1CFAA602}" type="parTrans" cxnId="{0F05EDDF-C874-404F-9074-E80144783200}">
      <dgm:prSet/>
      <dgm:spPr/>
      <dgm:t>
        <a:bodyPr/>
        <a:lstStyle/>
        <a:p>
          <a:endParaRPr lang="en-US" sz="2800"/>
        </a:p>
      </dgm:t>
    </dgm:pt>
    <dgm:pt modelId="{A1CA1FFA-F249-7841-8F3A-0447391121AA}" type="sibTrans" cxnId="{0F05EDDF-C874-404F-9074-E80144783200}">
      <dgm:prSet/>
      <dgm:spPr/>
      <dgm:t>
        <a:bodyPr/>
        <a:lstStyle/>
        <a:p>
          <a:endParaRPr lang="en-US" sz="2800"/>
        </a:p>
      </dgm:t>
    </dgm:pt>
    <dgm:pt modelId="{A1E59F09-865D-D64C-A409-388AF35893DE}">
      <dgm:prSet phldrT="[Text]" custT="1"/>
      <dgm:spPr/>
      <dgm:t>
        <a:bodyPr/>
        <a:lstStyle/>
        <a:p>
          <a:r>
            <a:rPr lang="en-US" sz="2800"/>
            <a:t>Dữ liệu</a:t>
          </a:r>
        </a:p>
      </dgm:t>
    </dgm:pt>
    <dgm:pt modelId="{5D9A935D-1756-964D-A478-B2A671E5868F}" type="parTrans" cxnId="{65E497FE-2C78-EB42-B209-D1CF93BD2530}">
      <dgm:prSet/>
      <dgm:spPr/>
      <dgm:t>
        <a:bodyPr/>
        <a:lstStyle/>
        <a:p>
          <a:endParaRPr lang="en-US" sz="2800"/>
        </a:p>
      </dgm:t>
    </dgm:pt>
    <dgm:pt modelId="{0EDFE649-EF19-484E-9F61-13FCF99F9C11}" type="sibTrans" cxnId="{65E497FE-2C78-EB42-B209-D1CF93BD2530}">
      <dgm:prSet/>
      <dgm:spPr/>
      <dgm:t>
        <a:bodyPr/>
        <a:lstStyle/>
        <a:p>
          <a:endParaRPr lang="en-US" sz="2800"/>
        </a:p>
      </dgm:t>
    </dgm:pt>
    <dgm:pt modelId="{5560F612-5630-C648-81F0-B57E8489CC91}">
      <dgm:prSet phldrT="[Text]" custT="1"/>
      <dgm:spPr/>
      <dgm:t>
        <a:bodyPr/>
        <a:lstStyle/>
        <a:p>
          <a:r>
            <a:rPr lang="en-US" sz="2800"/>
            <a:t>Mô hình </a:t>
          </a:r>
        </a:p>
      </dgm:t>
    </dgm:pt>
    <dgm:pt modelId="{E638BA17-7B1B-5340-A34E-DB74D4EB238C}" type="parTrans" cxnId="{1DACBD5A-2AF6-C64B-A59A-0A7D356CE529}">
      <dgm:prSet/>
      <dgm:spPr/>
      <dgm:t>
        <a:bodyPr/>
        <a:lstStyle/>
        <a:p>
          <a:endParaRPr lang="en-US" sz="2800"/>
        </a:p>
      </dgm:t>
    </dgm:pt>
    <dgm:pt modelId="{6DBBCB3F-F3CB-7C41-9634-534AE7227B83}" type="sibTrans" cxnId="{1DACBD5A-2AF6-C64B-A59A-0A7D356CE529}">
      <dgm:prSet/>
      <dgm:spPr/>
      <dgm:t>
        <a:bodyPr/>
        <a:lstStyle/>
        <a:p>
          <a:endParaRPr lang="en-US" sz="2800"/>
        </a:p>
      </dgm:t>
    </dgm:pt>
    <dgm:pt modelId="{26F83851-C29D-3140-8D2F-6B8653A56639}">
      <dgm:prSet phldrT="[Text]" custT="1"/>
      <dgm:spPr>
        <a:solidFill>
          <a:srgbClr val="002060"/>
        </a:solidFill>
      </dgm:spPr>
      <dgm:t>
        <a:bodyPr/>
        <a:lstStyle/>
        <a:p>
          <a:r>
            <a:rPr lang="en-US" sz="2800"/>
            <a:t>Kết quả</a:t>
          </a:r>
        </a:p>
      </dgm:t>
    </dgm:pt>
    <dgm:pt modelId="{EF8B9E66-AAFC-8341-80BE-E25038DDF629}" type="parTrans" cxnId="{6C74660D-09EC-1E44-BF28-6BB13A2FDCA5}">
      <dgm:prSet/>
      <dgm:spPr/>
      <dgm:t>
        <a:bodyPr/>
        <a:lstStyle/>
        <a:p>
          <a:endParaRPr lang="en-US" sz="2800"/>
        </a:p>
      </dgm:t>
    </dgm:pt>
    <dgm:pt modelId="{1374126A-7F57-764D-884D-334C14F6CC2E}" type="sibTrans" cxnId="{6C74660D-09EC-1E44-BF28-6BB13A2FDCA5}">
      <dgm:prSet/>
      <dgm:spPr/>
      <dgm:t>
        <a:bodyPr/>
        <a:lstStyle/>
        <a:p>
          <a:endParaRPr lang="en-US" sz="2800"/>
        </a:p>
      </dgm:t>
    </dgm:pt>
    <dgm:pt modelId="{A784A0DE-999F-7743-B973-42FE2DDAA34F}">
      <dgm:prSet phldrT="[Text]" custT="1"/>
      <dgm:spPr/>
      <dgm:t>
        <a:bodyPr/>
        <a:lstStyle/>
        <a:p>
          <a:r>
            <a:rPr lang="en-US" sz="2800"/>
            <a:t>Hiệu năng</a:t>
          </a:r>
        </a:p>
      </dgm:t>
    </dgm:pt>
    <dgm:pt modelId="{F0DE6852-5A71-0D4B-B80F-45278F4F6584}" type="parTrans" cxnId="{4C35577D-EAFD-CE47-80F1-1AC2E63BA202}">
      <dgm:prSet/>
      <dgm:spPr/>
      <dgm:t>
        <a:bodyPr/>
        <a:lstStyle/>
        <a:p>
          <a:endParaRPr lang="en-US" sz="2800"/>
        </a:p>
      </dgm:t>
    </dgm:pt>
    <dgm:pt modelId="{F03F5CFB-2FC3-5E4C-BDD4-81BF062839B2}" type="sibTrans" cxnId="{4C35577D-EAFD-CE47-80F1-1AC2E63BA202}">
      <dgm:prSet/>
      <dgm:spPr/>
      <dgm:t>
        <a:bodyPr/>
        <a:lstStyle/>
        <a:p>
          <a:endParaRPr lang="en-US" sz="2800"/>
        </a:p>
      </dgm:t>
    </dgm:pt>
    <dgm:pt modelId="{926AFF47-4D0F-E544-8C93-791F70681066}">
      <dgm:prSet phldrT="[Text]" custT="1"/>
      <dgm:spPr/>
      <dgm:t>
        <a:bodyPr/>
        <a:lstStyle/>
        <a:p>
          <a:r>
            <a:rPr lang="en-US" sz="2800"/>
            <a:t>Bản đồ phân loại</a:t>
          </a:r>
        </a:p>
      </dgm:t>
    </dgm:pt>
    <dgm:pt modelId="{56C3CC35-890F-8748-BA31-FEB9CC98D2ED}" type="parTrans" cxnId="{5065F821-0240-3345-8C74-1084C1584923}">
      <dgm:prSet/>
      <dgm:spPr/>
      <dgm:t>
        <a:bodyPr/>
        <a:lstStyle/>
        <a:p>
          <a:endParaRPr lang="en-US" sz="2800"/>
        </a:p>
      </dgm:t>
    </dgm:pt>
    <dgm:pt modelId="{C1C51AC0-10A1-CB43-9D02-BC4D09D2FCEE}" type="sibTrans" cxnId="{5065F821-0240-3345-8C74-1084C1584923}">
      <dgm:prSet/>
      <dgm:spPr/>
      <dgm:t>
        <a:bodyPr/>
        <a:lstStyle/>
        <a:p>
          <a:endParaRPr lang="en-US" sz="2800"/>
        </a:p>
      </dgm:t>
    </dgm:pt>
    <dgm:pt modelId="{B56058D9-FE5B-794D-AA6A-8FC214057449}">
      <dgm:prSet phldrT="[Text]" custT="1"/>
      <dgm:spPr>
        <a:solidFill>
          <a:srgbClr val="002060"/>
        </a:solidFill>
      </dgm:spPr>
      <dgm:t>
        <a:bodyPr/>
        <a:lstStyle/>
        <a:p>
          <a:r>
            <a:rPr lang="en-US" sz="2800"/>
            <a:t>Kết luận và kiến nghị</a:t>
          </a:r>
        </a:p>
      </dgm:t>
    </dgm:pt>
    <dgm:pt modelId="{DC752E7D-305E-1D4D-96D9-79F1997A4236}" type="parTrans" cxnId="{6D8E95CB-F5A7-A541-8341-1D40486D5B59}">
      <dgm:prSet/>
      <dgm:spPr/>
      <dgm:t>
        <a:bodyPr/>
        <a:lstStyle/>
        <a:p>
          <a:endParaRPr lang="en-US" sz="2800"/>
        </a:p>
      </dgm:t>
    </dgm:pt>
    <dgm:pt modelId="{AD03198A-9363-1043-AD4E-A5D68729B4AE}" type="sibTrans" cxnId="{6D8E95CB-F5A7-A541-8341-1D40486D5B59}">
      <dgm:prSet/>
      <dgm:spPr/>
      <dgm:t>
        <a:bodyPr/>
        <a:lstStyle/>
        <a:p>
          <a:endParaRPr lang="en-US" sz="2800"/>
        </a:p>
      </dgm:t>
    </dgm:pt>
    <dgm:pt modelId="{F1099D3F-320B-A947-946B-05583CE251F8}">
      <dgm:prSet phldrT="[Text]" custT="1"/>
      <dgm:spPr>
        <a:solidFill>
          <a:srgbClr val="D4DAEC"/>
        </a:solidFill>
      </dgm:spPr>
      <dgm:t>
        <a:bodyPr/>
        <a:lstStyle/>
        <a:p>
          <a:r>
            <a:rPr lang="en-US" sz="2800"/>
            <a:t>Kết luận</a:t>
          </a:r>
        </a:p>
      </dgm:t>
    </dgm:pt>
    <dgm:pt modelId="{47E0BA53-4CAB-1244-A791-AD3B43C0A5D2}" type="parTrans" cxnId="{E6F478D2-C308-4C40-9D2B-9F4333A2A034}">
      <dgm:prSet/>
      <dgm:spPr/>
      <dgm:t>
        <a:bodyPr/>
        <a:lstStyle/>
        <a:p>
          <a:endParaRPr lang="en-US" sz="2800"/>
        </a:p>
      </dgm:t>
    </dgm:pt>
    <dgm:pt modelId="{236A687E-253A-A648-907C-13900DC77B08}" type="sibTrans" cxnId="{E6F478D2-C308-4C40-9D2B-9F4333A2A034}">
      <dgm:prSet/>
      <dgm:spPr/>
      <dgm:t>
        <a:bodyPr/>
        <a:lstStyle/>
        <a:p>
          <a:endParaRPr lang="en-US" sz="2800"/>
        </a:p>
      </dgm:t>
    </dgm:pt>
    <dgm:pt modelId="{6ECAC4A2-504D-1C4E-80E0-D36B55A9FDA0}">
      <dgm:prSet phldrT="[Text]" custT="1"/>
      <dgm:spPr>
        <a:solidFill>
          <a:srgbClr val="D4DAEC"/>
        </a:solidFill>
      </dgm:spPr>
      <dgm:t>
        <a:bodyPr/>
        <a:lstStyle/>
        <a:p>
          <a:r>
            <a:rPr lang="en-US" sz="2800"/>
            <a:t>Kiến nghị</a:t>
          </a:r>
        </a:p>
      </dgm:t>
    </dgm:pt>
    <dgm:pt modelId="{CF8B04FD-E146-0444-B4EB-B4C9F20CB17C}" type="parTrans" cxnId="{D4FA9DC0-A69C-B84D-BD1F-351C03F2402A}">
      <dgm:prSet/>
      <dgm:spPr/>
      <dgm:t>
        <a:bodyPr/>
        <a:lstStyle/>
        <a:p>
          <a:endParaRPr lang="en-US" sz="2800"/>
        </a:p>
      </dgm:t>
    </dgm:pt>
    <dgm:pt modelId="{495F881D-038C-CF49-A99E-A5FAD54D3591}" type="sibTrans" cxnId="{D4FA9DC0-A69C-B84D-BD1F-351C03F2402A}">
      <dgm:prSet/>
      <dgm:spPr/>
      <dgm:t>
        <a:bodyPr/>
        <a:lstStyle/>
        <a:p>
          <a:endParaRPr lang="en-US" sz="2800"/>
        </a:p>
      </dgm:t>
    </dgm:pt>
    <dgm:pt modelId="{421728DF-D5EB-7D44-8058-5A31AC1A796A}" type="pres">
      <dgm:prSet presAssocID="{345E5653-D50C-F24E-898B-3405F13F355D}" presName="Name0" presStyleCnt="0">
        <dgm:presLayoutVars>
          <dgm:dir/>
          <dgm:animLvl val="lvl"/>
          <dgm:resizeHandles val="exact"/>
        </dgm:presLayoutVars>
      </dgm:prSet>
      <dgm:spPr/>
    </dgm:pt>
    <dgm:pt modelId="{1018853F-97D6-E34E-894A-B9C75431BD6D}" type="pres">
      <dgm:prSet presAssocID="{C1E13E90-1953-8F48-B0AE-27F97C64F426}" presName="composite" presStyleCnt="0"/>
      <dgm:spPr/>
    </dgm:pt>
    <dgm:pt modelId="{2A25691C-4AE7-D745-801B-03333421C076}" type="pres">
      <dgm:prSet presAssocID="{C1E13E90-1953-8F48-B0AE-27F97C64F426}" presName="parTx" presStyleLbl="alignNode1" presStyleIdx="0" presStyleCnt="4">
        <dgm:presLayoutVars>
          <dgm:chMax val="0"/>
          <dgm:chPref val="0"/>
          <dgm:bulletEnabled val="1"/>
        </dgm:presLayoutVars>
      </dgm:prSet>
      <dgm:spPr/>
    </dgm:pt>
    <dgm:pt modelId="{467AE8B2-5E97-B148-8E0E-1506A93A0733}" type="pres">
      <dgm:prSet presAssocID="{C1E13E90-1953-8F48-B0AE-27F97C64F426}" presName="desTx" presStyleLbl="alignAccFollowNode1" presStyleIdx="0" presStyleCnt="4">
        <dgm:presLayoutVars>
          <dgm:bulletEnabled val="1"/>
        </dgm:presLayoutVars>
      </dgm:prSet>
      <dgm:spPr/>
    </dgm:pt>
    <dgm:pt modelId="{5EF50222-A1BB-5E41-9776-A19DDC1D5D87}" type="pres">
      <dgm:prSet presAssocID="{F02A9602-6FD7-1D41-996B-ED004D96919C}" presName="space" presStyleCnt="0"/>
      <dgm:spPr/>
    </dgm:pt>
    <dgm:pt modelId="{2C8C80E5-106C-AC49-A598-9961CC9201CC}" type="pres">
      <dgm:prSet presAssocID="{3901038F-9979-8D46-86BC-73E437353A16}" presName="composite" presStyleCnt="0"/>
      <dgm:spPr/>
    </dgm:pt>
    <dgm:pt modelId="{C4E84D10-FF81-6744-93CA-460E257D9752}" type="pres">
      <dgm:prSet presAssocID="{3901038F-9979-8D46-86BC-73E437353A16}" presName="parTx" presStyleLbl="alignNode1" presStyleIdx="1" presStyleCnt="4">
        <dgm:presLayoutVars>
          <dgm:chMax val="0"/>
          <dgm:chPref val="0"/>
          <dgm:bulletEnabled val="1"/>
        </dgm:presLayoutVars>
      </dgm:prSet>
      <dgm:spPr/>
    </dgm:pt>
    <dgm:pt modelId="{BDB89A1B-3DDD-F34A-B78A-832DDA2A379D}" type="pres">
      <dgm:prSet presAssocID="{3901038F-9979-8D46-86BC-73E437353A16}" presName="desTx" presStyleLbl="alignAccFollowNode1" presStyleIdx="1" presStyleCnt="4">
        <dgm:presLayoutVars>
          <dgm:bulletEnabled val="1"/>
        </dgm:presLayoutVars>
      </dgm:prSet>
      <dgm:spPr/>
    </dgm:pt>
    <dgm:pt modelId="{481F2E49-8C2F-CF49-8E01-F9BB20C14FB6}" type="pres">
      <dgm:prSet presAssocID="{A1CA1FFA-F249-7841-8F3A-0447391121AA}" presName="space" presStyleCnt="0"/>
      <dgm:spPr/>
    </dgm:pt>
    <dgm:pt modelId="{420BFE14-25CA-774F-973F-CCAA7FC22D81}" type="pres">
      <dgm:prSet presAssocID="{26F83851-C29D-3140-8D2F-6B8653A56639}" presName="composite" presStyleCnt="0"/>
      <dgm:spPr/>
    </dgm:pt>
    <dgm:pt modelId="{AA1AC075-2097-CC41-A1CA-EF01B8D96BB9}" type="pres">
      <dgm:prSet presAssocID="{26F83851-C29D-3140-8D2F-6B8653A56639}" presName="parTx" presStyleLbl="alignNode1" presStyleIdx="2" presStyleCnt="4">
        <dgm:presLayoutVars>
          <dgm:chMax val="0"/>
          <dgm:chPref val="0"/>
          <dgm:bulletEnabled val="1"/>
        </dgm:presLayoutVars>
      </dgm:prSet>
      <dgm:spPr/>
    </dgm:pt>
    <dgm:pt modelId="{A6E0882F-8ABA-DA4C-858B-D492CB629C62}" type="pres">
      <dgm:prSet presAssocID="{26F83851-C29D-3140-8D2F-6B8653A56639}" presName="desTx" presStyleLbl="alignAccFollowNode1" presStyleIdx="2" presStyleCnt="4">
        <dgm:presLayoutVars>
          <dgm:bulletEnabled val="1"/>
        </dgm:presLayoutVars>
      </dgm:prSet>
      <dgm:spPr/>
    </dgm:pt>
    <dgm:pt modelId="{2B3F9D41-7D52-EE44-B6C4-0A46DA62325C}" type="pres">
      <dgm:prSet presAssocID="{1374126A-7F57-764D-884D-334C14F6CC2E}" presName="space" presStyleCnt="0"/>
      <dgm:spPr/>
    </dgm:pt>
    <dgm:pt modelId="{8E332D6F-2AED-9D48-A3DB-D478DC2886B1}" type="pres">
      <dgm:prSet presAssocID="{B56058D9-FE5B-794D-AA6A-8FC214057449}" presName="composite" presStyleCnt="0"/>
      <dgm:spPr/>
    </dgm:pt>
    <dgm:pt modelId="{04733982-81C9-604D-ACD3-9CA27FA87E5E}" type="pres">
      <dgm:prSet presAssocID="{B56058D9-FE5B-794D-AA6A-8FC214057449}" presName="parTx" presStyleLbl="alignNode1" presStyleIdx="3" presStyleCnt="4">
        <dgm:presLayoutVars>
          <dgm:chMax val="0"/>
          <dgm:chPref val="0"/>
          <dgm:bulletEnabled val="1"/>
        </dgm:presLayoutVars>
      </dgm:prSet>
      <dgm:spPr/>
    </dgm:pt>
    <dgm:pt modelId="{1D526581-B47E-EE4C-B0CA-11161CA032B4}" type="pres">
      <dgm:prSet presAssocID="{B56058D9-FE5B-794D-AA6A-8FC214057449}" presName="desTx" presStyleLbl="alignAccFollowNode1" presStyleIdx="3" presStyleCnt="4">
        <dgm:presLayoutVars>
          <dgm:bulletEnabled val="1"/>
        </dgm:presLayoutVars>
      </dgm:prSet>
      <dgm:spPr/>
    </dgm:pt>
  </dgm:ptLst>
  <dgm:cxnLst>
    <dgm:cxn modelId="{6C74660D-09EC-1E44-BF28-6BB13A2FDCA5}" srcId="{345E5653-D50C-F24E-898B-3405F13F355D}" destId="{26F83851-C29D-3140-8D2F-6B8653A56639}" srcOrd="2" destOrd="0" parTransId="{EF8B9E66-AAFC-8341-80BE-E25038DDF629}" sibTransId="{1374126A-7F57-764D-884D-334C14F6CC2E}"/>
    <dgm:cxn modelId="{64ABED17-4427-4147-A07E-178BD0BC4BBD}" type="presOf" srcId="{B21ADF5C-C6BD-7847-87AA-AE5C9BC7D99E}" destId="{467AE8B2-5E97-B148-8E0E-1506A93A0733}" srcOrd="0" destOrd="1" presId="urn:microsoft.com/office/officeart/2005/8/layout/hList1"/>
    <dgm:cxn modelId="{5065F821-0240-3345-8C74-1084C1584923}" srcId="{26F83851-C29D-3140-8D2F-6B8653A56639}" destId="{926AFF47-4D0F-E544-8C93-791F70681066}" srcOrd="1" destOrd="0" parTransId="{56C3CC35-890F-8748-BA31-FEB9CC98D2ED}" sibTransId="{C1C51AC0-10A1-CB43-9D02-BC4D09D2FCEE}"/>
    <dgm:cxn modelId="{4B740022-E663-834B-A099-225635CAF7D6}" type="presOf" srcId="{345E5653-D50C-F24E-898B-3405F13F355D}" destId="{421728DF-D5EB-7D44-8058-5A31AC1A796A}" srcOrd="0" destOrd="0" presId="urn:microsoft.com/office/officeart/2005/8/layout/hList1"/>
    <dgm:cxn modelId="{D1EFA026-2C08-6B47-A74C-EC009F292EB8}" srcId="{C1E13E90-1953-8F48-B0AE-27F97C64F426}" destId="{04A647A9-3584-AA42-8998-C131CA9A972F}" srcOrd="0" destOrd="0" parTransId="{B36DB5CD-B654-F040-8244-6C4BE57A9C83}" sibTransId="{6E58C35E-1918-364A-9CAE-84D32BCCCA9B}"/>
    <dgm:cxn modelId="{1021B043-ADB1-2743-8E50-98E8B67262A4}" type="presOf" srcId="{26F83851-C29D-3140-8D2F-6B8653A56639}" destId="{AA1AC075-2097-CC41-A1CA-EF01B8D96BB9}" srcOrd="0" destOrd="0" presId="urn:microsoft.com/office/officeart/2005/8/layout/hList1"/>
    <dgm:cxn modelId="{1DACBD5A-2AF6-C64B-A59A-0A7D356CE529}" srcId="{3901038F-9979-8D46-86BC-73E437353A16}" destId="{5560F612-5630-C648-81F0-B57E8489CC91}" srcOrd="1" destOrd="0" parTransId="{E638BA17-7B1B-5340-A34E-DB74D4EB238C}" sibTransId="{6DBBCB3F-F3CB-7C41-9634-534AE7227B83}"/>
    <dgm:cxn modelId="{ECE7BF5E-5C0D-EE43-9AC3-450920EE864A}" srcId="{345E5653-D50C-F24E-898B-3405F13F355D}" destId="{C1E13E90-1953-8F48-B0AE-27F97C64F426}" srcOrd="0" destOrd="0" parTransId="{7CA830F3-D485-6E43-A2FF-E83EF17D4DE6}" sibTransId="{F02A9602-6FD7-1D41-996B-ED004D96919C}"/>
    <dgm:cxn modelId="{4CBD0C68-9F94-924E-8AE0-B7CE84D92306}" type="presOf" srcId="{926AFF47-4D0F-E544-8C93-791F70681066}" destId="{A6E0882F-8ABA-DA4C-858B-D492CB629C62}" srcOrd="0" destOrd="1" presId="urn:microsoft.com/office/officeart/2005/8/layout/hList1"/>
    <dgm:cxn modelId="{D8DB916A-EEC1-AA4F-A02D-B1DD96C68C80}" type="presOf" srcId="{B56058D9-FE5B-794D-AA6A-8FC214057449}" destId="{04733982-81C9-604D-ACD3-9CA27FA87E5E}" srcOrd="0" destOrd="0" presId="urn:microsoft.com/office/officeart/2005/8/layout/hList1"/>
    <dgm:cxn modelId="{4C35577D-EAFD-CE47-80F1-1AC2E63BA202}" srcId="{26F83851-C29D-3140-8D2F-6B8653A56639}" destId="{A784A0DE-999F-7743-B973-42FE2DDAA34F}" srcOrd="0" destOrd="0" parTransId="{F0DE6852-5A71-0D4B-B80F-45278F4F6584}" sibTransId="{F03F5CFB-2FC3-5E4C-BDD4-81BF062839B2}"/>
    <dgm:cxn modelId="{97923892-DBDB-4F47-A18A-4C597F5853D7}" type="presOf" srcId="{04A647A9-3584-AA42-8998-C131CA9A972F}" destId="{467AE8B2-5E97-B148-8E0E-1506A93A0733}" srcOrd="0" destOrd="0" presId="urn:microsoft.com/office/officeart/2005/8/layout/hList1"/>
    <dgm:cxn modelId="{480053A4-03E2-8C4F-AD80-D3A679F68760}" type="presOf" srcId="{5560F612-5630-C648-81F0-B57E8489CC91}" destId="{BDB89A1B-3DDD-F34A-B78A-832DDA2A379D}" srcOrd="0" destOrd="1" presId="urn:microsoft.com/office/officeart/2005/8/layout/hList1"/>
    <dgm:cxn modelId="{0F2B64AE-850E-A149-B055-6F0E0E07DE73}" type="presOf" srcId="{6ECAC4A2-504D-1C4E-80E0-D36B55A9FDA0}" destId="{1D526581-B47E-EE4C-B0CA-11161CA032B4}" srcOrd="0" destOrd="1" presId="urn:microsoft.com/office/officeart/2005/8/layout/hList1"/>
    <dgm:cxn modelId="{29B6AEB9-E4B9-1048-AF35-8542BE6BA4AE}" type="presOf" srcId="{C1E13E90-1953-8F48-B0AE-27F97C64F426}" destId="{2A25691C-4AE7-D745-801B-03333421C076}" srcOrd="0" destOrd="0" presId="urn:microsoft.com/office/officeart/2005/8/layout/hList1"/>
    <dgm:cxn modelId="{D4FA9DC0-A69C-B84D-BD1F-351C03F2402A}" srcId="{B56058D9-FE5B-794D-AA6A-8FC214057449}" destId="{6ECAC4A2-504D-1C4E-80E0-D36B55A9FDA0}" srcOrd="1" destOrd="0" parTransId="{CF8B04FD-E146-0444-B4EB-B4C9F20CB17C}" sibTransId="{495F881D-038C-CF49-A99E-A5FAD54D3591}"/>
    <dgm:cxn modelId="{A842A6C6-7BC4-A942-A5FB-A7A9C7F0FEBE}" srcId="{C1E13E90-1953-8F48-B0AE-27F97C64F426}" destId="{B21ADF5C-C6BD-7847-87AA-AE5C9BC7D99E}" srcOrd="1" destOrd="0" parTransId="{67375724-2F83-5F41-950B-519E58B3C0B0}" sibTransId="{43F76314-798F-5349-9909-3F92992B64AD}"/>
    <dgm:cxn modelId="{6D8E95CB-F5A7-A541-8341-1D40486D5B59}" srcId="{345E5653-D50C-F24E-898B-3405F13F355D}" destId="{B56058D9-FE5B-794D-AA6A-8FC214057449}" srcOrd="3" destOrd="0" parTransId="{DC752E7D-305E-1D4D-96D9-79F1997A4236}" sibTransId="{AD03198A-9363-1043-AD4E-A5D68729B4AE}"/>
    <dgm:cxn modelId="{E6F478D2-C308-4C40-9D2B-9F4333A2A034}" srcId="{B56058D9-FE5B-794D-AA6A-8FC214057449}" destId="{F1099D3F-320B-A947-946B-05583CE251F8}" srcOrd="0" destOrd="0" parTransId="{47E0BA53-4CAB-1244-A791-AD3B43C0A5D2}" sibTransId="{236A687E-253A-A648-907C-13900DC77B08}"/>
    <dgm:cxn modelId="{68E990D5-BF66-DB49-A80D-B88866AB490D}" type="presOf" srcId="{A784A0DE-999F-7743-B973-42FE2DDAA34F}" destId="{A6E0882F-8ABA-DA4C-858B-D492CB629C62}" srcOrd="0" destOrd="0" presId="urn:microsoft.com/office/officeart/2005/8/layout/hList1"/>
    <dgm:cxn modelId="{5396D4DD-653E-E44C-95BE-9AB9FC5F03DE}" type="presOf" srcId="{F1099D3F-320B-A947-946B-05583CE251F8}" destId="{1D526581-B47E-EE4C-B0CA-11161CA032B4}" srcOrd="0" destOrd="0" presId="urn:microsoft.com/office/officeart/2005/8/layout/hList1"/>
    <dgm:cxn modelId="{0F05EDDF-C874-404F-9074-E80144783200}" srcId="{345E5653-D50C-F24E-898B-3405F13F355D}" destId="{3901038F-9979-8D46-86BC-73E437353A16}" srcOrd="1" destOrd="0" parTransId="{36AEC7E2-DDF0-EE41-862B-893E1CFAA602}" sibTransId="{A1CA1FFA-F249-7841-8F3A-0447391121AA}"/>
    <dgm:cxn modelId="{D4D72BE8-A323-E94B-82E0-84DD805D5E1C}" type="presOf" srcId="{3901038F-9979-8D46-86BC-73E437353A16}" destId="{C4E84D10-FF81-6744-93CA-460E257D9752}" srcOrd="0" destOrd="0" presId="urn:microsoft.com/office/officeart/2005/8/layout/hList1"/>
    <dgm:cxn modelId="{5A58C9F6-F97D-2E4E-ADE8-FEF6C7C5C005}" type="presOf" srcId="{A1E59F09-865D-D64C-A409-388AF35893DE}" destId="{BDB89A1B-3DDD-F34A-B78A-832DDA2A379D}" srcOrd="0" destOrd="0" presId="urn:microsoft.com/office/officeart/2005/8/layout/hList1"/>
    <dgm:cxn modelId="{65E497FE-2C78-EB42-B209-D1CF93BD2530}" srcId="{3901038F-9979-8D46-86BC-73E437353A16}" destId="{A1E59F09-865D-D64C-A409-388AF35893DE}" srcOrd="0" destOrd="0" parTransId="{5D9A935D-1756-964D-A478-B2A671E5868F}" sibTransId="{0EDFE649-EF19-484E-9F61-13FCF99F9C11}"/>
    <dgm:cxn modelId="{E063F233-6B0A-8447-9156-ADD1D52FF95B}" type="presParOf" srcId="{421728DF-D5EB-7D44-8058-5A31AC1A796A}" destId="{1018853F-97D6-E34E-894A-B9C75431BD6D}" srcOrd="0" destOrd="0" presId="urn:microsoft.com/office/officeart/2005/8/layout/hList1"/>
    <dgm:cxn modelId="{487EA1F9-0ADB-D14D-9271-9792260AA9EB}" type="presParOf" srcId="{1018853F-97D6-E34E-894A-B9C75431BD6D}" destId="{2A25691C-4AE7-D745-801B-03333421C076}" srcOrd="0" destOrd="0" presId="urn:microsoft.com/office/officeart/2005/8/layout/hList1"/>
    <dgm:cxn modelId="{7627AD4C-A83B-6E42-8DEA-3186CBCBB58F}" type="presParOf" srcId="{1018853F-97D6-E34E-894A-B9C75431BD6D}" destId="{467AE8B2-5E97-B148-8E0E-1506A93A0733}" srcOrd="1" destOrd="0" presId="urn:microsoft.com/office/officeart/2005/8/layout/hList1"/>
    <dgm:cxn modelId="{715757B1-E11D-4F46-B637-890EB8085C11}" type="presParOf" srcId="{421728DF-D5EB-7D44-8058-5A31AC1A796A}" destId="{5EF50222-A1BB-5E41-9776-A19DDC1D5D87}" srcOrd="1" destOrd="0" presId="urn:microsoft.com/office/officeart/2005/8/layout/hList1"/>
    <dgm:cxn modelId="{3B5B81EA-086F-164C-B540-11BF46CDAA3D}" type="presParOf" srcId="{421728DF-D5EB-7D44-8058-5A31AC1A796A}" destId="{2C8C80E5-106C-AC49-A598-9961CC9201CC}" srcOrd="2" destOrd="0" presId="urn:microsoft.com/office/officeart/2005/8/layout/hList1"/>
    <dgm:cxn modelId="{8359788A-D35C-7C4A-9B81-84530D09EE0F}" type="presParOf" srcId="{2C8C80E5-106C-AC49-A598-9961CC9201CC}" destId="{C4E84D10-FF81-6744-93CA-460E257D9752}" srcOrd="0" destOrd="0" presId="urn:microsoft.com/office/officeart/2005/8/layout/hList1"/>
    <dgm:cxn modelId="{8767DEB1-2798-3D43-85AF-0DA154CC211D}" type="presParOf" srcId="{2C8C80E5-106C-AC49-A598-9961CC9201CC}" destId="{BDB89A1B-3DDD-F34A-B78A-832DDA2A379D}" srcOrd="1" destOrd="0" presId="urn:microsoft.com/office/officeart/2005/8/layout/hList1"/>
    <dgm:cxn modelId="{AF13A592-6946-6B4B-A376-6F3BF1E5EA6C}" type="presParOf" srcId="{421728DF-D5EB-7D44-8058-5A31AC1A796A}" destId="{481F2E49-8C2F-CF49-8E01-F9BB20C14FB6}" srcOrd="3" destOrd="0" presId="urn:microsoft.com/office/officeart/2005/8/layout/hList1"/>
    <dgm:cxn modelId="{9B3770A2-5907-534F-9B03-F5A53BF1B38C}" type="presParOf" srcId="{421728DF-D5EB-7D44-8058-5A31AC1A796A}" destId="{420BFE14-25CA-774F-973F-CCAA7FC22D81}" srcOrd="4" destOrd="0" presId="urn:microsoft.com/office/officeart/2005/8/layout/hList1"/>
    <dgm:cxn modelId="{53356BE1-1808-A048-9A08-BA149203892E}" type="presParOf" srcId="{420BFE14-25CA-774F-973F-CCAA7FC22D81}" destId="{AA1AC075-2097-CC41-A1CA-EF01B8D96BB9}" srcOrd="0" destOrd="0" presId="urn:microsoft.com/office/officeart/2005/8/layout/hList1"/>
    <dgm:cxn modelId="{4FB13E93-11FC-E646-922F-E5455BB6B12F}" type="presParOf" srcId="{420BFE14-25CA-774F-973F-CCAA7FC22D81}" destId="{A6E0882F-8ABA-DA4C-858B-D492CB629C62}" srcOrd="1" destOrd="0" presId="urn:microsoft.com/office/officeart/2005/8/layout/hList1"/>
    <dgm:cxn modelId="{D42E36A5-F0B4-0744-855C-3FDD6804A236}" type="presParOf" srcId="{421728DF-D5EB-7D44-8058-5A31AC1A796A}" destId="{2B3F9D41-7D52-EE44-B6C4-0A46DA62325C}" srcOrd="5" destOrd="0" presId="urn:microsoft.com/office/officeart/2005/8/layout/hList1"/>
    <dgm:cxn modelId="{06EECDB0-B400-9D4B-B9A1-BD163B81D2DE}" type="presParOf" srcId="{421728DF-D5EB-7D44-8058-5A31AC1A796A}" destId="{8E332D6F-2AED-9D48-A3DB-D478DC2886B1}" srcOrd="6" destOrd="0" presId="urn:microsoft.com/office/officeart/2005/8/layout/hList1"/>
    <dgm:cxn modelId="{0F17DBE2-2A6B-E441-9482-1C6C2B135F4B}" type="presParOf" srcId="{8E332D6F-2AED-9D48-A3DB-D478DC2886B1}" destId="{04733982-81C9-604D-ACD3-9CA27FA87E5E}" srcOrd="0" destOrd="0" presId="urn:microsoft.com/office/officeart/2005/8/layout/hList1"/>
    <dgm:cxn modelId="{C114B15D-163D-124D-AD6B-0126BF2F8793}" type="presParOf" srcId="{8E332D6F-2AED-9D48-A3DB-D478DC2886B1}" destId="{1D526581-B47E-EE4C-B0CA-11161CA032B4}"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25691C-4AE7-D745-801B-03333421C076}">
      <dsp:nvSpPr>
        <dsp:cNvPr id="0" name=""/>
        <dsp:cNvSpPr/>
      </dsp:nvSpPr>
      <dsp:spPr>
        <a:xfrm>
          <a:off x="4241" y="2105"/>
          <a:ext cx="2550536" cy="1020214"/>
        </a:xfrm>
        <a:prstGeom prst="rect">
          <a:avLst/>
        </a:prstGeom>
        <a:solidFill>
          <a:srgbClr val="00206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a:t>Bài toán và Mục tiêu</a:t>
          </a:r>
        </a:p>
      </dsp:txBody>
      <dsp:txXfrm>
        <a:off x="4241" y="2105"/>
        <a:ext cx="2550536" cy="1020214"/>
      </dsp:txXfrm>
    </dsp:sp>
    <dsp:sp modelId="{467AE8B2-5E97-B148-8E0E-1506A93A0733}">
      <dsp:nvSpPr>
        <dsp:cNvPr id="0" name=""/>
        <dsp:cNvSpPr/>
      </dsp:nvSpPr>
      <dsp:spPr>
        <a:xfrm>
          <a:off x="4241" y="1022320"/>
          <a:ext cx="2550536" cy="21081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Đặt vấn đề</a:t>
          </a:r>
        </a:p>
        <a:p>
          <a:pPr marL="285750" lvl="1" indent="-285750" algn="l" defTabSz="1244600">
            <a:lnSpc>
              <a:spcPct val="90000"/>
            </a:lnSpc>
            <a:spcBef>
              <a:spcPct val="0"/>
            </a:spcBef>
            <a:spcAft>
              <a:spcPct val="15000"/>
            </a:spcAft>
            <a:buChar char="•"/>
          </a:pPr>
          <a:r>
            <a:rPr lang="en-US" sz="2800" kern="1200"/>
            <a:t>Mục tiêu và phạm vi nghiên cứu</a:t>
          </a:r>
        </a:p>
      </dsp:txBody>
      <dsp:txXfrm>
        <a:off x="4241" y="1022320"/>
        <a:ext cx="2550536" cy="2108160"/>
      </dsp:txXfrm>
    </dsp:sp>
    <dsp:sp modelId="{C4E84D10-FF81-6744-93CA-460E257D9752}">
      <dsp:nvSpPr>
        <dsp:cNvPr id="0" name=""/>
        <dsp:cNvSpPr/>
      </dsp:nvSpPr>
      <dsp:spPr>
        <a:xfrm>
          <a:off x="2911853" y="2105"/>
          <a:ext cx="2550536" cy="1020214"/>
        </a:xfrm>
        <a:prstGeom prst="rect">
          <a:avLst/>
        </a:prstGeom>
        <a:solidFill>
          <a:srgbClr val="00206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a:t>Phương pháp</a:t>
          </a:r>
        </a:p>
      </dsp:txBody>
      <dsp:txXfrm>
        <a:off x="2911853" y="2105"/>
        <a:ext cx="2550536" cy="1020214"/>
      </dsp:txXfrm>
    </dsp:sp>
    <dsp:sp modelId="{BDB89A1B-3DDD-F34A-B78A-832DDA2A379D}">
      <dsp:nvSpPr>
        <dsp:cNvPr id="0" name=""/>
        <dsp:cNvSpPr/>
      </dsp:nvSpPr>
      <dsp:spPr>
        <a:xfrm>
          <a:off x="2911853" y="1022320"/>
          <a:ext cx="2550536" cy="21081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Dữ liệu</a:t>
          </a:r>
        </a:p>
        <a:p>
          <a:pPr marL="285750" lvl="1" indent="-285750" algn="l" defTabSz="1244600">
            <a:lnSpc>
              <a:spcPct val="90000"/>
            </a:lnSpc>
            <a:spcBef>
              <a:spcPct val="0"/>
            </a:spcBef>
            <a:spcAft>
              <a:spcPct val="15000"/>
            </a:spcAft>
            <a:buChar char="•"/>
          </a:pPr>
          <a:r>
            <a:rPr lang="en-US" sz="2800" kern="1200"/>
            <a:t>Mô hình </a:t>
          </a:r>
        </a:p>
      </dsp:txBody>
      <dsp:txXfrm>
        <a:off x="2911853" y="1022320"/>
        <a:ext cx="2550536" cy="2108160"/>
      </dsp:txXfrm>
    </dsp:sp>
    <dsp:sp modelId="{AA1AC075-2097-CC41-A1CA-EF01B8D96BB9}">
      <dsp:nvSpPr>
        <dsp:cNvPr id="0" name=""/>
        <dsp:cNvSpPr/>
      </dsp:nvSpPr>
      <dsp:spPr>
        <a:xfrm>
          <a:off x="5819465" y="2105"/>
          <a:ext cx="2550536" cy="1020214"/>
        </a:xfrm>
        <a:prstGeom prst="rect">
          <a:avLst/>
        </a:prstGeom>
        <a:solidFill>
          <a:srgbClr val="00206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a:t>Kết quả</a:t>
          </a:r>
        </a:p>
      </dsp:txBody>
      <dsp:txXfrm>
        <a:off x="5819465" y="2105"/>
        <a:ext cx="2550536" cy="1020214"/>
      </dsp:txXfrm>
    </dsp:sp>
    <dsp:sp modelId="{A6E0882F-8ABA-DA4C-858B-D492CB629C62}">
      <dsp:nvSpPr>
        <dsp:cNvPr id="0" name=""/>
        <dsp:cNvSpPr/>
      </dsp:nvSpPr>
      <dsp:spPr>
        <a:xfrm>
          <a:off x="5819465" y="1022320"/>
          <a:ext cx="2550536" cy="210816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Hiệu năng</a:t>
          </a:r>
        </a:p>
        <a:p>
          <a:pPr marL="285750" lvl="1" indent="-285750" algn="l" defTabSz="1244600">
            <a:lnSpc>
              <a:spcPct val="90000"/>
            </a:lnSpc>
            <a:spcBef>
              <a:spcPct val="0"/>
            </a:spcBef>
            <a:spcAft>
              <a:spcPct val="15000"/>
            </a:spcAft>
            <a:buChar char="•"/>
          </a:pPr>
          <a:r>
            <a:rPr lang="en-US" sz="2800" kern="1200"/>
            <a:t>Bản đồ phân loại</a:t>
          </a:r>
        </a:p>
      </dsp:txBody>
      <dsp:txXfrm>
        <a:off x="5819465" y="1022320"/>
        <a:ext cx="2550536" cy="2108160"/>
      </dsp:txXfrm>
    </dsp:sp>
    <dsp:sp modelId="{04733982-81C9-604D-ACD3-9CA27FA87E5E}">
      <dsp:nvSpPr>
        <dsp:cNvPr id="0" name=""/>
        <dsp:cNvSpPr/>
      </dsp:nvSpPr>
      <dsp:spPr>
        <a:xfrm>
          <a:off x="8727076" y="2105"/>
          <a:ext cx="2550536" cy="1020214"/>
        </a:xfrm>
        <a:prstGeom prst="rect">
          <a:avLst/>
        </a:prstGeom>
        <a:solidFill>
          <a:srgbClr val="002060"/>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None/>
          </a:pPr>
          <a:r>
            <a:rPr lang="en-US" sz="2800" kern="1200"/>
            <a:t>Kết luận và kiến nghị</a:t>
          </a:r>
        </a:p>
      </dsp:txBody>
      <dsp:txXfrm>
        <a:off x="8727076" y="2105"/>
        <a:ext cx="2550536" cy="1020214"/>
      </dsp:txXfrm>
    </dsp:sp>
    <dsp:sp modelId="{1D526581-B47E-EE4C-B0CA-11161CA032B4}">
      <dsp:nvSpPr>
        <dsp:cNvPr id="0" name=""/>
        <dsp:cNvSpPr/>
      </dsp:nvSpPr>
      <dsp:spPr>
        <a:xfrm>
          <a:off x="8727076" y="1022320"/>
          <a:ext cx="2550536" cy="2108160"/>
        </a:xfrm>
        <a:prstGeom prst="rect">
          <a:avLst/>
        </a:prstGeom>
        <a:solidFill>
          <a:srgbClr val="D4DAEC"/>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9352" tIns="149352" rIns="199136" bIns="224028" numCol="1" spcCol="1270" anchor="t" anchorCtr="0">
          <a:noAutofit/>
        </a:bodyPr>
        <a:lstStyle/>
        <a:p>
          <a:pPr marL="285750" lvl="1" indent="-285750" algn="l" defTabSz="1244600">
            <a:lnSpc>
              <a:spcPct val="90000"/>
            </a:lnSpc>
            <a:spcBef>
              <a:spcPct val="0"/>
            </a:spcBef>
            <a:spcAft>
              <a:spcPct val="15000"/>
            </a:spcAft>
            <a:buChar char="•"/>
          </a:pPr>
          <a:r>
            <a:rPr lang="en-US" sz="2800" kern="1200"/>
            <a:t>Kết luận</a:t>
          </a:r>
        </a:p>
        <a:p>
          <a:pPr marL="285750" lvl="1" indent="-285750" algn="l" defTabSz="1244600">
            <a:lnSpc>
              <a:spcPct val="90000"/>
            </a:lnSpc>
            <a:spcBef>
              <a:spcPct val="0"/>
            </a:spcBef>
            <a:spcAft>
              <a:spcPct val="15000"/>
            </a:spcAft>
            <a:buChar char="•"/>
          </a:pPr>
          <a:r>
            <a:rPr lang="en-US" sz="2800" kern="1200"/>
            <a:t>Kiến nghị</a:t>
          </a:r>
        </a:p>
      </dsp:txBody>
      <dsp:txXfrm>
        <a:off x="8727076" y="1022320"/>
        <a:ext cx="2550536" cy="210816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349E23A-1ECA-4DFA-A81B-9FDA58E57D1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35F9E31-8D27-44E9-BE52-8CF56CF45BF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DA2E0FE-3F40-4F47-B971-0B1C46112C4A}" type="datetimeFigureOut">
              <a:rPr lang="en-US" smtClean="0"/>
              <a:t>12/15/25</a:t>
            </a:fld>
            <a:endParaRPr lang="en-US"/>
          </a:p>
        </p:txBody>
      </p:sp>
      <p:sp>
        <p:nvSpPr>
          <p:cNvPr id="4" name="Footer Placeholder 3">
            <a:extLst>
              <a:ext uri="{FF2B5EF4-FFF2-40B4-BE49-F238E27FC236}">
                <a16:creationId xmlns:a16="http://schemas.microsoft.com/office/drawing/2014/main" id="{2280094E-CAFF-4E13-BCE6-3FA724796A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213CA2A-76B2-4ABA-9863-9F4F81B5FEF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7CC978C-62D2-4B98-AD55-9FC7BF43A4BB}" type="slidenum">
              <a:rPr lang="en-US" smtClean="0"/>
              <a:t>‹#›</a:t>
            </a:fld>
            <a:endParaRPr lang="en-US"/>
          </a:p>
        </p:txBody>
      </p:sp>
    </p:spTree>
    <p:extLst>
      <p:ext uri="{BB962C8B-B14F-4D97-AF65-F5344CB8AC3E}">
        <p14:creationId xmlns:p14="http://schemas.microsoft.com/office/powerpoint/2010/main" val="4269388305"/>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27A812-ACDB-4C06-847F-D773BF927F89}" type="datetimeFigureOut">
              <a:rPr lang="en-US" smtClean="0"/>
              <a:t>12/14/25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C26A95-5308-4C79-A695-9BD191993193}" type="slidenum">
              <a:rPr lang="en-US" smtClean="0"/>
              <a:t>‹#›</a:t>
            </a:fld>
            <a:endParaRPr lang="en-US"/>
          </a:p>
        </p:txBody>
      </p:sp>
    </p:spTree>
    <p:extLst>
      <p:ext uri="{BB962C8B-B14F-4D97-AF65-F5344CB8AC3E}">
        <p14:creationId xmlns:p14="http://schemas.microsoft.com/office/powerpoint/2010/main" val="672482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Kính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chào</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quý</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thầy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và</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các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bạn</a:t>
            </a:r>
            <a:r>
              <a:rPr lang="en-US" sz="1200" kern="1200" dirty="0">
                <a:solidFill>
                  <a:schemeClr val="tx1"/>
                </a:solidFill>
                <a:effectLst/>
                <a:latin typeface="+mn-lt"/>
                <a:ea typeface="+mn-ea"/>
                <a:cs typeface="+mn-cs"/>
              </a:rPr>
              <a:t>. Em </a:t>
            </a:r>
            <a:r>
              <a:rPr lang="en-US" sz="1200" kern="1200" dirty="0" err="1">
                <a:solidFill>
                  <a:schemeClr val="tx1"/>
                </a:solidFill>
                <a:effectLst/>
                <a:latin typeface="+mn-lt"/>
                <a:ea typeface="+mn-ea"/>
                <a:cs typeface="+mn-cs"/>
              </a:rPr>
              <a:t>là</a:t>
            </a:r>
            <a:r>
              <a:rPr lang="en-US" sz="1200" kern="1200" dirty="0">
                <a:solidFill>
                  <a:schemeClr val="tx1"/>
                </a:solidFill>
                <a:effectLst/>
                <a:latin typeface="+mn-lt"/>
                <a:ea typeface="+mn-ea"/>
                <a:cs typeface="+mn-cs"/>
              </a:rPr>
              <a:t> Ninh Hải </a:t>
            </a:r>
            <a:r>
              <a:rPr lang="en-US" sz="1200" kern="1200" dirty="0" err="1">
                <a:solidFill>
                  <a:schemeClr val="tx1"/>
                </a:solidFill>
                <a:effectLst/>
                <a:latin typeface="+mn-lt"/>
                <a:ea typeface="+mn-ea"/>
                <a:cs typeface="+mn-cs"/>
              </a:rPr>
              <a:t>Đăng lớp k66sae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Hôm</a:t>
            </a:r>
            <a:r>
              <a:rPr lang="en-US" sz="1200" kern="1200" dirty="0">
                <a:solidFill>
                  <a:schemeClr val="tx1"/>
                </a:solidFill>
                <a:effectLst/>
                <a:latin typeface="+mn-lt"/>
                <a:ea typeface="+mn-ea"/>
                <a:cs typeface="+mn-cs"/>
              </a:rPr>
              <a:t> nay </a:t>
            </a:r>
            <a:r>
              <a:rPr lang="en-US" sz="1200" kern="1200" dirty="0" err="1">
                <a:solidFill>
                  <a:schemeClr val="tx1"/>
                </a:solidFill>
                <a:effectLst/>
                <a:latin typeface="+mn-lt"/>
                <a:ea typeface="+mn-ea"/>
                <a:cs typeface="+mn-cs"/>
              </a:rPr>
              <a:t>em</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xin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trình</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bày</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đồ</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án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tốt</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nghiệp</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với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đề</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tài</a:t>
            </a:r>
            <a:r>
              <a:rPr lang="en-US" sz="1200"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Ứng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dụng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viễn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thám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và</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học</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sâu</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trong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giám</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sát</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biến</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động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rừng</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tỉnh</a:t>
            </a:r>
            <a:r>
              <a:rPr lang="en-US" sz="1200" b="1" kern="1200" dirty="0">
                <a:solidFill>
                  <a:schemeClr val="tx1"/>
                </a:solidFill>
                <a:effectLst/>
                <a:latin typeface="+mn-lt"/>
                <a:ea typeface="+mn-ea"/>
                <a:cs typeface="+mn-cs"/>
              </a:rPr>
              <a:t> </a:t>
            </a:r>
            <a:r>
              <a:rPr lang="en-US" sz="1200" b="1" kern="1200" dirty="0" err="1">
                <a:solidFill>
                  <a:schemeClr val="tx1"/>
                </a:solidFill>
                <a:effectLst/>
                <a:latin typeface="+mn-lt"/>
                <a:ea typeface="+mn-ea"/>
                <a:cs typeface="+mn-cs"/>
              </a:rPr>
              <a:t>Cà</a:t>
            </a:r>
            <a:r>
              <a:rPr lang="en-US" sz="1200" b="1" kern="1200" dirty="0">
                <a:solidFill>
                  <a:schemeClr val="tx1"/>
                </a:solidFill>
                <a:effectLst/>
                <a:latin typeface="+mn-lt"/>
                <a:ea typeface="+mn-ea"/>
                <a:cs typeface="+mn-cs"/>
              </a:rPr>
              <a:t> Mau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dưới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sự</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hướng</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dẫn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của</a:t>
            </a:r>
            <a:r>
              <a:rPr lang="en-US" sz="1200" kern="1200" dirty="0">
                <a:solidFill>
                  <a:schemeClr val="tx1"/>
                </a:solidFill>
                <a:effectLst/>
                <a:latin typeface="+mn-lt"/>
                <a:ea typeface="+mn-ea"/>
                <a:cs typeface="+mn-cs"/>
              </a:rPr>
              <a:t> tiến sĩ HMC và thạc sĩ HTP ạ</a:t>
            </a:r>
          </a:p>
        </p:txBody>
      </p:sp>
      <p:sp>
        <p:nvSpPr>
          <p:cNvPr id="4" name="Slide Number Placeholder 3"/>
          <p:cNvSpPr>
            <a:spLocks noGrp="1"/>
          </p:cNvSpPr>
          <p:nvPr>
            <p:ph type="sldNum" sz="quarter" idx="5"/>
          </p:nvPr>
        </p:nvSpPr>
        <p:spPr/>
        <p:txBody>
          <a:bodyPr/>
          <a:lstStyle/>
          <a:p>
            <a:fld id="{24C26A95-5308-4C79-A695-9BD191993193}" type="slidenum">
              <a:rPr lang="en-US" smtClean="0"/>
              <a:t>1</a:t>
            </a:fld>
            <a:endParaRPr lang="en-US"/>
          </a:p>
        </p:txBody>
      </p:sp>
    </p:spTree>
    <p:extLst>
      <p:ext uri="{BB962C8B-B14F-4D97-AF65-F5344CB8AC3E}">
        <p14:creationId xmlns:p14="http://schemas.microsoft.com/office/powerpoint/2010/main" val="17912341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"Để chứng minh giá trị của việc tích hợp dữ liệu đa nguồn, em đã thực hiện </a:t>
            </a:r>
            <a:r>
              <a:rPr lang="en-US" sz="1200" b="1" kern="1200">
                <a:solidFill>
                  <a:schemeClr val="tx1"/>
                </a:solidFill>
                <a:effectLst/>
                <a:latin typeface="+mn-lt"/>
                <a:ea typeface="+mn-ea"/>
                <a:cs typeface="+mn-cs"/>
              </a:rPr>
              <a:t>nghiên cứu loại trừ</a:t>
            </a:r>
            <a:r>
              <a:rPr lang="en-US" sz="1200" kern="1200">
                <a:solidFill>
                  <a:schemeClr val="tx1"/>
                </a:solidFill>
                <a:effectLst/>
                <a:latin typeface="+mn-lt"/>
                <a:ea typeface="+mn-ea"/>
                <a:cs typeface="+mn-cs"/>
              </a:rPr>
              <a:t> - so sánh hiệu năng khi sử dụng các kịch bản dữ liệu khác nhau:</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Kịch bản 1 - Chỉ sử dụng Sentinel-2 (quang học):</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Accuracy: </a:t>
            </a:r>
            <a:r>
              <a:rPr lang="en-US" sz="1200" b="1" kern="1200">
                <a:solidFill>
                  <a:schemeClr val="tx1"/>
                </a:solidFill>
                <a:effectLst/>
                <a:latin typeface="+mn-lt"/>
                <a:ea typeface="+mn-ea"/>
                <a:cs typeface="+mn-cs"/>
              </a:rPr>
              <a:t>93.42%</a:t>
            </a:r>
            <a:r>
              <a:rPr lang="en-US" sz="1200" kern="1200">
                <a:solidFill>
                  <a:schemeClr val="tx1"/>
                </a:solidFill>
                <a:effectLst/>
                <a:latin typeface="+mn-lt"/>
                <a:ea typeface="+mn-ea"/>
                <a:cs typeface="+mn-cs"/>
              </a:rPr>
              <a:t> - mặc dù đã khá tốt nhưng vẫn thấp hơn đáng kể so với kịch bản kết hợp.</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Kịch bản 2 - Chỉ sử dụng Sentinel-1 (ra-đa):</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Accuracy: khoảng </a:t>
            </a:r>
            <a:r>
              <a:rPr lang="en-US" sz="1200" b="1" kern="1200">
                <a:solidFill>
                  <a:schemeClr val="tx1"/>
                </a:solidFill>
                <a:effectLst/>
                <a:latin typeface="+mn-lt"/>
                <a:ea typeface="+mn-ea"/>
                <a:cs typeface="+mn-cs"/>
              </a:rPr>
              <a:t>85%</a:t>
            </a:r>
            <a:r>
              <a:rPr lang="en-US" sz="1200" kern="1200">
                <a:solidFill>
                  <a:schemeClr val="tx1"/>
                </a:solidFill>
                <a:effectLst/>
                <a:latin typeface="+mn-lt"/>
                <a:ea typeface="+mn-ea"/>
                <a:cs typeface="+mn-cs"/>
              </a:rPr>
              <a:t> - thấp nhất vì SAR không cung cấp đủ thông tin về đặc tính quang phổ thực vật.</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Kịch bản 3 - Kết hợp Sentinel-1 + Sentinel-2:</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Accuracy: </a:t>
            </a:r>
            <a:r>
              <a:rPr lang="en-US" sz="1200" b="1" kern="1200">
                <a:solidFill>
                  <a:schemeClr val="tx1"/>
                </a:solidFill>
                <a:effectLst/>
                <a:latin typeface="+mn-lt"/>
                <a:ea typeface="+mn-ea"/>
                <a:cs typeface="+mn-cs"/>
              </a:rPr>
              <a:t>98.86%</a:t>
            </a:r>
            <a:r>
              <a:rPr lang="en-US" sz="1200" kern="1200">
                <a:solidFill>
                  <a:schemeClr val="tx1"/>
                </a:solidFill>
                <a:effectLst/>
                <a:latin typeface="+mn-lt"/>
                <a:ea typeface="+mn-ea"/>
                <a:cs typeface="+mn-cs"/>
              </a:rPr>
              <a:t> - cao nhất, cải thiện </a:t>
            </a:r>
            <a:r>
              <a:rPr lang="en-US" sz="1200" b="1" kern="1200">
                <a:solidFill>
                  <a:schemeClr val="tx1"/>
                </a:solidFill>
                <a:effectLst/>
                <a:latin typeface="+mn-lt"/>
                <a:ea typeface="+mn-ea"/>
                <a:cs typeface="+mn-cs"/>
              </a:rPr>
              <a:t>+5.44 điểm phần trăm</a:t>
            </a:r>
            <a:r>
              <a:rPr lang="en-US" sz="1200" kern="1200">
                <a:solidFill>
                  <a:schemeClr val="tx1"/>
                </a:solidFill>
                <a:effectLst/>
                <a:latin typeface="+mn-lt"/>
                <a:ea typeface="+mn-ea"/>
                <a:cs typeface="+mn-cs"/>
              </a:rPr>
              <a:t> so với chỉ dùng Sentinel-2.</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Kết luận quan trọng:</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Sentinel-2 đóng vai trò chủ đạo</a:t>
            </a:r>
            <a:r>
              <a:rPr lang="en-US" sz="1200" kern="1200">
                <a:solidFill>
                  <a:schemeClr val="tx1"/>
                </a:solidFill>
                <a:effectLst/>
                <a:latin typeface="+mn-lt"/>
                <a:ea typeface="+mn-ea"/>
                <a:cs typeface="+mn-cs"/>
              </a:rPr>
              <a:t> trong phân loại nhờ thông tin phong phú về phổ phản xạ và chỉ số thực vật</a:t>
            </a:r>
          </a:p>
          <a:p>
            <a:pPr rtl="0" fontAlgn="ctr"/>
            <a:r>
              <a:rPr lang="en-US" sz="1200" b="1" kern="1200">
                <a:solidFill>
                  <a:schemeClr val="tx1"/>
                </a:solidFill>
                <a:effectLst/>
                <a:latin typeface="+mn-lt"/>
                <a:ea typeface="+mn-ea"/>
                <a:cs typeface="+mn-cs"/>
              </a:rPr>
              <a:t>Sentinel-1 đóng vai trò bổ sung quan trọng</a:t>
            </a:r>
            <a:r>
              <a:rPr lang="en-US" sz="1200" kern="1200">
                <a:solidFill>
                  <a:schemeClr val="tx1"/>
                </a:solidFill>
                <a:effectLst/>
                <a:latin typeface="+mn-lt"/>
                <a:ea typeface="+mn-ea"/>
                <a:cs typeface="+mn-cs"/>
              </a:rPr>
              <a:t>, cung cấp thông tin về cấu trúc rừng và độ ẩm mà S2 không có</a:t>
            </a:r>
          </a:p>
          <a:p>
            <a:pPr rtl="0" fontAlgn="ctr"/>
            <a:r>
              <a:rPr lang="en-US" sz="1200" kern="1200">
                <a:solidFill>
                  <a:schemeClr val="tx1"/>
                </a:solidFill>
                <a:effectLst/>
                <a:latin typeface="+mn-lt"/>
                <a:ea typeface="+mn-ea"/>
                <a:cs typeface="+mn-cs"/>
              </a:rPr>
              <a:t>Đặc biệt quan trọng ở vùng nhiệt đới ẩm nơi S2 thường bị mây che</a:t>
            </a:r>
          </a:p>
          <a:p>
            <a:r>
              <a:rPr lang="en-US" sz="1200" kern="1200">
                <a:solidFill>
                  <a:schemeClr val="tx1"/>
                </a:solidFill>
                <a:effectLst/>
                <a:latin typeface="+mn-lt"/>
                <a:ea typeface="+mn-ea"/>
                <a:cs typeface="+mn-cs"/>
              </a:rPr>
              <a:t>Kết quả này khẳng định </a:t>
            </a:r>
            <a:r>
              <a:rPr lang="en-US" sz="1200" b="1" kern="1200">
                <a:solidFill>
                  <a:schemeClr val="tx1"/>
                </a:solidFill>
                <a:effectLst/>
                <a:latin typeface="+mn-lt"/>
                <a:ea typeface="+mn-ea"/>
                <a:cs typeface="+mn-cs"/>
              </a:rPr>
              <a:t>giả thuyết nghiên cứu</a:t>
            </a:r>
            <a:r>
              <a:rPr lang="en-US" sz="1200" kern="1200">
                <a:solidFill>
                  <a:schemeClr val="tx1"/>
                </a:solidFill>
                <a:effectLst/>
                <a:latin typeface="+mn-lt"/>
                <a:ea typeface="+mn-ea"/>
                <a:cs typeface="+mn-cs"/>
              </a:rPr>
              <a:t> ban đầu: Dữ liệu ra-đa và quang học có tính bổ sung cao, kết hợp chúng sẽ cho kết quả tốt hơn từng nguồn riêng lẻ."</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+5.44% - đây là cải thiện đáng kể</a:t>
            </a:r>
          </a:p>
          <a:p>
            <a:pPr rtl="0" fontAlgn="ctr"/>
            <a:r>
              <a:rPr lang="en-US" sz="1200" kern="1200">
                <a:solidFill>
                  <a:schemeClr val="tx1"/>
                </a:solidFill>
                <a:effectLst/>
                <a:latin typeface="+mn-lt"/>
                <a:ea typeface="+mn-ea"/>
                <a:cs typeface="+mn-cs"/>
              </a:rPr>
              <a:t>Giải thích vai trò từng nguồn dữ liệu</a:t>
            </a:r>
          </a:p>
          <a:p>
            <a:pPr rtl="0" fontAlgn="ctr"/>
            <a:r>
              <a:rPr lang="en-US" sz="1200" kern="1200">
                <a:solidFill>
                  <a:schemeClr val="tx1"/>
                </a:solidFill>
                <a:effectLst/>
                <a:latin typeface="+mn-lt"/>
                <a:ea typeface="+mn-ea"/>
                <a:cs typeface="+mn-cs"/>
              </a:rPr>
              <a:t>Liên hệ với mục tiêu 3 đã đề ra ở đầu</a:t>
            </a:r>
          </a:p>
          <a:p>
            <a:r>
              <a:rPr lang="en-US" sz="1200" b="1" kern="1200">
                <a:solidFill>
                  <a:schemeClr val="tx1"/>
                </a:solidFill>
                <a:effectLst/>
                <a:latin typeface="+mn-lt"/>
                <a:ea typeface="+mn-ea"/>
                <a:cs typeface="+mn-cs"/>
              </a:rPr>
              <a:t>Gesture:</a:t>
            </a:r>
            <a:r>
              <a:rPr lang="en-US" sz="1200" kern="1200">
                <a:solidFill>
                  <a:schemeClr val="tx1"/>
                </a:solidFill>
                <a:effectLst/>
                <a:latin typeface="+mn-lt"/>
                <a:ea typeface="+mn-ea"/>
                <a:cs typeface="+mn-cs"/>
              </a:rPr>
              <a:t> Chỉ vào biểu đồ so sánh khi nói về từng kịch bản</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10</a:t>
            </a:fld>
            <a:endParaRPr lang="en-US"/>
          </a:p>
        </p:txBody>
      </p:sp>
    </p:spTree>
    <p:extLst>
      <p:ext uri="{BB962C8B-B14F-4D97-AF65-F5344CB8AC3E}">
        <p14:creationId xmlns:p14="http://schemas.microsoft.com/office/powerpoint/2010/main" val="38920922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"Sau khi huấn luyện và đánh giá mô hình, em áp dụng mô hình để phân loại toàn bộ vùng quy hoạch lâm nghiệp tỉnh Cà Mau - </a:t>
            </a:r>
            <a:r>
              <a:rPr lang="en-US" sz="1200" b="1" kern="1200">
                <a:solidFill>
                  <a:schemeClr val="tx1"/>
                </a:solidFill>
                <a:effectLst/>
                <a:latin typeface="+mn-lt"/>
                <a:ea typeface="+mn-ea"/>
                <a:cs typeface="+mn-cs"/>
              </a:rPr>
              <a:t>162.469 hecta</a:t>
            </a:r>
            <a:r>
              <a:rPr lang="en-US" sz="1200" kern="1200">
                <a:solidFill>
                  <a:schemeClr val="tx1"/>
                </a:solidFill>
                <a:effectLst/>
                <a:latin typeface="+mn-lt"/>
                <a:ea typeface="+mn-ea"/>
                <a:cs typeface="+mn-cs"/>
              </a:rPr>
              <a:t> với </a:t>
            </a:r>
            <a:r>
              <a:rPr lang="en-US" sz="1200" b="1" kern="1200">
                <a:solidFill>
                  <a:schemeClr val="tx1"/>
                </a:solidFill>
                <a:effectLst/>
                <a:latin typeface="+mn-lt"/>
                <a:ea typeface="+mn-ea"/>
                <a:cs typeface="+mn-cs"/>
              </a:rPr>
              <a:t>16,2 triệu điểm ảnh</a:t>
            </a:r>
            <a:r>
              <a:rPr lang="en-US" sz="1200" kern="1200">
                <a:solidFill>
                  <a:schemeClr val="tx1"/>
                </a:solidFill>
                <a:effectLst/>
                <a:latin typeface="+mn-lt"/>
                <a:ea typeface="+mn-ea"/>
                <a:cs typeface="+mn-cs"/>
              </a:rPr>
              <a:t>.</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Kết quả phân loại:</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Rừng ổn định chiếm 74.30%</a:t>
            </a:r>
            <a:r>
              <a:rPr lang="en-US" sz="1200" kern="1200">
                <a:solidFill>
                  <a:schemeClr val="tx1"/>
                </a:solidFill>
                <a:effectLst/>
                <a:latin typeface="+mn-lt"/>
                <a:ea typeface="+mn-ea"/>
                <a:cs typeface="+mn-cs"/>
              </a:rPr>
              <a:t> - tương đương </a:t>
            </a:r>
            <a:r>
              <a:rPr lang="en-US" sz="1200" b="1" kern="1200">
                <a:solidFill>
                  <a:schemeClr val="tx1"/>
                </a:solidFill>
                <a:effectLst/>
                <a:latin typeface="+mn-lt"/>
                <a:ea typeface="+mn-ea"/>
                <a:cs typeface="+mn-cs"/>
              </a:rPr>
              <a:t>120.717 hecta</a:t>
            </a:r>
            <a:br>
              <a:rPr lang="en-US" sz="1200" b="1" kern="1200">
                <a:solidFill>
                  <a:schemeClr val="tx1"/>
                </a:solidFill>
                <a:effectLst/>
                <a:latin typeface="+mn-lt"/>
                <a:ea typeface="+mn-ea"/>
                <a:cs typeface="+mn-cs"/>
              </a:rPr>
            </a:br>
            <a:r>
              <a:rPr lang="en-US" sz="1200" kern="1200">
                <a:solidFill>
                  <a:schemeClr val="tx1"/>
                </a:solidFill>
                <a:effectLst/>
                <a:latin typeface="+mn-lt"/>
                <a:ea typeface="+mn-ea"/>
                <a:cs typeface="+mn-cs"/>
              </a:rPr>
              <a:t>Đây là tỷ lệ lớn nhất, phản ánh nỗ lực bảo tồn rừng ngập mặn của tỉnh Cà Mau, chủ yếu tập trung tại Vườn Quốc gia Mũi Cà Mau và các vùng đệm được bảo vệ nghiêm ngặt.</a:t>
            </a:r>
          </a:p>
          <a:p>
            <a:pPr rtl="0" fontAlgn="ctr"/>
            <a:r>
              <a:rPr lang="en-US" sz="1200" b="1" kern="1200">
                <a:solidFill>
                  <a:schemeClr val="tx1"/>
                </a:solidFill>
                <a:effectLst/>
                <a:latin typeface="+mn-lt"/>
                <a:ea typeface="+mn-ea"/>
                <a:cs typeface="+mn-cs"/>
              </a:rPr>
              <a:t>Phi rừng chiếm 18.17%</a:t>
            </a:r>
            <a:r>
              <a:rPr lang="en-US" sz="1200" kern="1200">
                <a:solidFill>
                  <a:schemeClr val="tx1"/>
                </a:solidFill>
                <a:effectLst/>
                <a:latin typeface="+mn-lt"/>
                <a:ea typeface="+mn-ea"/>
                <a:cs typeface="+mn-cs"/>
              </a:rPr>
              <a:t> - </a:t>
            </a:r>
            <a:r>
              <a:rPr lang="en-US" sz="1200" b="1" kern="1200">
                <a:solidFill>
                  <a:schemeClr val="tx1"/>
                </a:solidFill>
                <a:effectLst/>
                <a:latin typeface="+mn-lt"/>
                <a:ea typeface="+mn-ea"/>
                <a:cs typeface="+mn-cs"/>
              </a:rPr>
              <a:t>29.529 hecta</a:t>
            </a:r>
            <a:br>
              <a:rPr lang="en-US" sz="1200" b="1" kern="1200">
                <a:solidFill>
                  <a:schemeClr val="tx1"/>
                </a:solidFill>
                <a:effectLst/>
                <a:latin typeface="+mn-lt"/>
                <a:ea typeface="+mn-ea"/>
                <a:cs typeface="+mn-cs"/>
              </a:rPr>
            </a:br>
            <a:r>
              <a:rPr lang="en-US" sz="1200" kern="1200">
                <a:solidFill>
                  <a:schemeClr val="tx1"/>
                </a:solidFill>
                <a:effectLst/>
                <a:latin typeface="+mn-lt"/>
                <a:ea typeface="+mn-ea"/>
                <a:cs typeface="+mn-cs"/>
              </a:rPr>
              <a:t>Bao gồm các khu vực ao nuôi tôm, đất trống, khu dân cư. Tỷ lệ này phản ánh áp lực phát triển kinh tế-xã hội, đặc biệt từ ngành nuôi trồng thủy sản - ngành kinh tế mũi nhọn của Cà Mau.</a:t>
            </a:r>
          </a:p>
          <a:p>
            <a:pPr rtl="0" fontAlgn="ctr"/>
            <a:r>
              <a:rPr lang="en-US" sz="1200" b="1" kern="1200">
                <a:solidFill>
                  <a:schemeClr val="tx1"/>
                </a:solidFill>
                <a:effectLst/>
                <a:latin typeface="+mn-lt"/>
                <a:ea typeface="+mn-ea"/>
                <a:cs typeface="+mn-cs"/>
              </a:rPr>
              <a:t>Mất rừng chiếm 4.48%</a:t>
            </a:r>
            <a:r>
              <a:rPr lang="en-US" sz="1200" kern="1200">
                <a:solidFill>
                  <a:schemeClr val="tx1"/>
                </a:solidFill>
                <a:effectLst/>
                <a:latin typeface="+mn-lt"/>
                <a:ea typeface="+mn-ea"/>
                <a:cs typeface="+mn-cs"/>
              </a:rPr>
              <a:t> - </a:t>
            </a:r>
            <a:r>
              <a:rPr lang="en-US" sz="1200" b="1" kern="1200">
                <a:solidFill>
                  <a:schemeClr val="tx1"/>
                </a:solidFill>
                <a:effectLst/>
                <a:latin typeface="+mn-lt"/>
                <a:ea typeface="+mn-ea"/>
                <a:cs typeface="+mn-cs"/>
              </a:rPr>
              <a:t>7.282 hecta</a:t>
            </a:r>
            <a:br>
              <a:rPr lang="en-US" sz="1200" b="1" kern="1200">
                <a:solidFill>
                  <a:schemeClr val="tx1"/>
                </a:solidFill>
                <a:effectLst/>
                <a:latin typeface="+mn-lt"/>
                <a:ea typeface="+mn-ea"/>
                <a:cs typeface="+mn-cs"/>
              </a:rPr>
            </a:br>
            <a:r>
              <a:rPr lang="en-US" sz="1200" kern="1200">
                <a:solidFill>
                  <a:schemeClr val="tx1"/>
                </a:solidFill>
                <a:effectLst/>
                <a:latin typeface="+mn-lt"/>
                <a:ea typeface="+mn-ea"/>
                <a:cs typeface="+mn-cs"/>
              </a:rPr>
              <a:t>Đây là con số đáng quan ngại. Các nguyên nhân chính bao gồm:</a:t>
            </a:r>
          </a:p>
          <a:p>
            <a:pPr lvl="1" rtl="0" fontAlgn="ctr"/>
            <a:r>
              <a:rPr lang="en-US" sz="1200" kern="1200">
                <a:solidFill>
                  <a:schemeClr val="tx1"/>
                </a:solidFill>
                <a:effectLst/>
                <a:latin typeface="+mn-lt"/>
                <a:ea typeface="+mn-ea"/>
                <a:cs typeface="+mn-cs"/>
              </a:rPr>
              <a:t>Chuyển đổi mục đích sử dụng đất sang nuôi tôm</a:t>
            </a:r>
          </a:p>
          <a:p>
            <a:pPr lvl="1" rtl="0" fontAlgn="ctr"/>
            <a:r>
              <a:rPr lang="en-US" sz="1200" kern="1200">
                <a:solidFill>
                  <a:schemeClr val="tx1"/>
                </a:solidFill>
                <a:effectLst/>
                <a:latin typeface="+mn-lt"/>
                <a:ea typeface="+mn-ea"/>
                <a:cs typeface="+mn-cs"/>
              </a:rPr>
              <a:t>Xói lở bờ biển do biến đổi khí hậu</a:t>
            </a:r>
          </a:p>
          <a:p>
            <a:pPr lvl="1" rtl="0" fontAlgn="ctr"/>
            <a:r>
              <a:rPr lang="en-US" sz="1200" kern="1200">
                <a:solidFill>
                  <a:schemeClr val="tx1"/>
                </a:solidFill>
                <a:effectLst/>
                <a:latin typeface="+mn-lt"/>
                <a:ea typeface="+mn-ea"/>
                <a:cs typeface="+mn-cs"/>
              </a:rPr>
              <a:t>Xâm nhập mặn làm suy thoái rừng</a:t>
            </a:r>
          </a:p>
          <a:p>
            <a:pPr rtl="0" fontAlgn="ctr"/>
            <a:r>
              <a:rPr lang="en-US" sz="1200" b="1" kern="1200">
                <a:solidFill>
                  <a:schemeClr val="tx1"/>
                </a:solidFill>
                <a:effectLst/>
                <a:latin typeface="+mn-lt"/>
                <a:ea typeface="+mn-ea"/>
                <a:cs typeface="+mn-cs"/>
              </a:rPr>
              <a:t>Phục hồi rừng chiếm 3.04%</a:t>
            </a:r>
            <a:r>
              <a:rPr lang="en-US" sz="1200" kern="1200">
                <a:solidFill>
                  <a:schemeClr val="tx1"/>
                </a:solidFill>
                <a:effectLst/>
                <a:latin typeface="+mn-lt"/>
                <a:ea typeface="+mn-ea"/>
                <a:cs typeface="+mn-cs"/>
              </a:rPr>
              <a:t> - </a:t>
            </a:r>
            <a:r>
              <a:rPr lang="en-US" sz="1200" b="1" kern="1200">
                <a:solidFill>
                  <a:schemeClr val="tx1"/>
                </a:solidFill>
                <a:effectLst/>
                <a:latin typeface="+mn-lt"/>
                <a:ea typeface="+mn-ea"/>
                <a:cs typeface="+mn-cs"/>
              </a:rPr>
              <a:t>4.941 hecta</a:t>
            </a:r>
            <a:br>
              <a:rPr lang="en-US" sz="1200" b="1" kern="1200">
                <a:solidFill>
                  <a:schemeClr val="tx1"/>
                </a:solidFill>
                <a:effectLst/>
                <a:latin typeface="+mn-lt"/>
                <a:ea typeface="+mn-ea"/>
                <a:cs typeface="+mn-cs"/>
              </a:rPr>
            </a:br>
            <a:r>
              <a:rPr lang="en-US" sz="1200" kern="1200">
                <a:solidFill>
                  <a:schemeClr val="tx1"/>
                </a:solidFill>
                <a:effectLst/>
                <a:latin typeface="+mn-lt"/>
                <a:ea typeface="+mn-ea"/>
                <a:cs typeface="+mn-cs"/>
              </a:rPr>
              <a:t>Mặc dù thấp hơn tỷ lệ mất rừng, đây vẫn là tín hiệu tích cực, cho thấy có một phần diện tích đã được tái sinh tự nhiên hoặc trồng rừng mới.</a:t>
            </a:r>
          </a:p>
          <a:p>
            <a:r>
              <a:rPr lang="en-US" sz="1200" b="1" kern="1200">
                <a:solidFill>
                  <a:schemeClr val="tx1"/>
                </a:solidFill>
                <a:effectLst/>
                <a:latin typeface="+mn-lt"/>
                <a:ea typeface="+mn-ea"/>
                <a:cs typeface="+mn-cs"/>
              </a:rPr>
              <a:t>Nhận xét quan trọng:</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Mất rừng ròng</a:t>
            </a:r>
            <a:r>
              <a:rPr lang="en-US" sz="1200" kern="1200">
                <a:solidFill>
                  <a:schemeClr val="tx1"/>
                </a:solidFill>
                <a:effectLst/>
                <a:latin typeface="+mn-lt"/>
                <a:ea typeface="+mn-ea"/>
                <a:cs typeface="+mn-cs"/>
              </a:rPr>
              <a:t> = 4.48% - 3.04% = </a:t>
            </a:r>
            <a:r>
              <a:rPr lang="en-US" sz="1200" b="1" kern="1200">
                <a:solidFill>
                  <a:schemeClr val="tx1"/>
                </a:solidFill>
                <a:effectLst/>
                <a:latin typeface="+mn-lt"/>
                <a:ea typeface="+mn-ea"/>
                <a:cs typeface="+mn-cs"/>
              </a:rPr>
              <a:t>~1.44%</a:t>
            </a:r>
            <a:r>
              <a:rPr lang="en-US" sz="1200" kern="1200">
                <a:solidFill>
                  <a:schemeClr val="tx1"/>
                </a:solidFill>
                <a:effectLst/>
                <a:latin typeface="+mn-lt"/>
                <a:ea typeface="+mn-ea"/>
                <a:cs typeface="+mn-cs"/>
              </a:rPr>
              <a:t>, tương đương </a:t>
            </a:r>
            <a:r>
              <a:rPr lang="en-US" sz="1200" b="1" kern="1200">
                <a:solidFill>
                  <a:schemeClr val="tx1"/>
                </a:solidFill>
                <a:effectLst/>
                <a:latin typeface="+mn-lt"/>
                <a:ea typeface="+mn-ea"/>
                <a:cs typeface="+mn-cs"/>
              </a:rPr>
              <a:t>2.341 hecta</a:t>
            </a:r>
            <a:endParaRPr lang="en-US" sz="1200" kern="1200">
              <a:solidFill>
                <a:schemeClr val="tx1"/>
              </a:solidFill>
              <a:effectLst/>
              <a:latin typeface="+mn-lt"/>
              <a:ea typeface="+mn-ea"/>
              <a:cs typeface="+mn-cs"/>
            </a:endParaRPr>
          </a:p>
          <a:p>
            <a:pPr rtl="0" fontAlgn="ctr"/>
            <a:r>
              <a:rPr lang="en-US" sz="1200" kern="1200">
                <a:solidFill>
                  <a:schemeClr val="tx1"/>
                </a:solidFill>
                <a:effectLst/>
                <a:latin typeface="+mn-lt"/>
                <a:ea typeface="+mn-ea"/>
                <a:cs typeface="+mn-cs"/>
              </a:rPr>
              <a:t>Điều này cho thấy xu hướng suy giảm ròng của diện tích rừng trong giai đoạn nghiên cứu</a:t>
            </a:r>
          </a:p>
          <a:p>
            <a:pPr rtl="0" fontAlgn="ctr"/>
            <a:r>
              <a:rPr lang="en-US" sz="1200" kern="1200">
                <a:solidFill>
                  <a:schemeClr val="tx1"/>
                </a:solidFill>
                <a:effectLst/>
                <a:latin typeface="+mn-lt"/>
                <a:ea typeface="+mn-ea"/>
                <a:cs typeface="+mn-cs"/>
              </a:rPr>
              <a:t>Tuy nhiên, cần lưu ý rằng một phần mất rừng có thể do khai thác rừng trồng theo chu kỳ (hợp pháp), không phải mất rừng vĩnh viễn</a:t>
            </a:r>
          </a:p>
          <a:p>
            <a:r>
              <a:rPr lang="en-US" sz="1200" kern="1200">
                <a:solidFill>
                  <a:schemeClr val="tx1"/>
                </a:solidFill>
                <a:effectLst/>
                <a:latin typeface="+mn-lt"/>
                <a:ea typeface="+mn-ea"/>
                <a:cs typeface="+mn-cs"/>
              </a:rPr>
              <a:t>Kết quả này hoàn thành </a:t>
            </a:r>
            <a:r>
              <a:rPr lang="en-US" sz="1200" b="1" kern="1200">
                <a:solidFill>
                  <a:schemeClr val="tx1"/>
                </a:solidFill>
                <a:effectLst/>
                <a:latin typeface="+mn-lt"/>
                <a:ea typeface="+mn-ea"/>
                <a:cs typeface="+mn-cs"/>
              </a:rPr>
              <a:t>mục tiêu thứ 4</a:t>
            </a:r>
            <a:r>
              <a:rPr lang="en-US" sz="1200" kern="1200">
                <a:solidFill>
                  <a:schemeClr val="tx1"/>
                </a:solidFill>
                <a:effectLst/>
                <a:latin typeface="+mn-lt"/>
                <a:ea typeface="+mn-ea"/>
                <a:cs typeface="+mn-cs"/>
              </a:rPr>
              <a:t> - tạo bản đồ biến động rừng độ phân giải 10m cho toàn vùng nghiên cứu."</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Liên hệ các con số với thực tế: nuôi tôm, biến đổi khí hậu</a:t>
            </a:r>
          </a:p>
          <a:p>
            <a:pPr rtl="0" fontAlgn="ctr"/>
            <a:r>
              <a:rPr lang="en-US" sz="1200" kern="1200">
                <a:solidFill>
                  <a:schemeClr val="tx1"/>
                </a:solidFill>
                <a:effectLst/>
                <a:latin typeface="+mn-lt"/>
                <a:ea typeface="+mn-ea"/>
                <a:cs typeface="+mn-cs"/>
              </a:rPr>
              <a:t>Nhấn mạnh "mất rừng ròng" 1.44%</a:t>
            </a:r>
          </a:p>
          <a:p>
            <a:pPr rtl="0" fontAlgn="ctr"/>
            <a:r>
              <a:rPr lang="en-US" sz="1200" kern="1200">
                <a:solidFill>
                  <a:schemeClr val="tx1"/>
                </a:solidFill>
                <a:effectLst/>
                <a:latin typeface="+mn-lt"/>
                <a:ea typeface="+mn-ea"/>
                <a:cs typeface="+mn-cs"/>
              </a:rPr>
              <a:t>Trỏ vào bản đồ và biểu đồ tròn khi nói</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Có thể so sánh diện tích với thứ gì đó dễ hình dung (VD: 7.282 ha ≈ 10.000 sân bóng)</a:t>
            </a:r>
          </a:p>
          <a:p>
            <a:r>
              <a:rPr lang="en-US" sz="1200" kern="1200">
                <a:solidFill>
                  <a:schemeClr val="tx1"/>
                </a:solidFill>
                <a:effectLst/>
                <a:latin typeface="+mn-lt"/>
                <a:ea typeface="+mn-ea"/>
                <a:cs typeface="+mn-cs"/>
              </a:rPr>
              <a:t> </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11</a:t>
            </a:fld>
            <a:endParaRPr lang="en-US"/>
          </a:p>
        </p:txBody>
      </p:sp>
    </p:spTree>
    <p:extLst>
      <p:ext uri="{BB962C8B-B14F-4D97-AF65-F5344CB8AC3E}">
        <p14:creationId xmlns:p14="http://schemas.microsoft.com/office/powerpoint/2010/main" val="29002440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"Để phân tích chi tiết hơn về khả năng phát hiện biến động trong điều kiện thực tế, em chọn khu vực </a:t>
            </a:r>
            <a:r>
              <a:rPr lang="en-US" sz="1200" b="1" kern="1200">
                <a:solidFill>
                  <a:schemeClr val="tx1"/>
                </a:solidFill>
                <a:effectLst/>
                <a:latin typeface="+mn-lt"/>
                <a:ea typeface="+mn-ea"/>
                <a:cs typeface="+mn-cs"/>
              </a:rPr>
              <a:t>Vườn Quốc gia Mũi Cà Mau</a:t>
            </a:r>
            <a:r>
              <a:rPr lang="en-US" sz="1200" kern="1200">
                <a:solidFill>
                  <a:schemeClr val="tx1"/>
                </a:solidFill>
                <a:effectLst/>
                <a:latin typeface="+mn-lt"/>
                <a:ea typeface="+mn-ea"/>
                <a:cs typeface="+mn-cs"/>
              </a:rPr>
              <a:t> làm ví dụ minh họa.</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Đặc điểm khu vực:</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Đây là khu vực đặc trưng với sự đan xen giữa:</a:t>
            </a:r>
          </a:p>
          <a:p>
            <a:pPr rtl="0" fontAlgn="ctr"/>
            <a:r>
              <a:rPr lang="en-US" sz="1200" kern="1200">
                <a:solidFill>
                  <a:schemeClr val="tx1"/>
                </a:solidFill>
                <a:effectLst/>
                <a:latin typeface="+mn-lt"/>
                <a:ea typeface="+mn-ea"/>
                <a:cs typeface="+mn-cs"/>
              </a:rPr>
              <a:t>Rừng ngập mặn nguyên sinh</a:t>
            </a:r>
          </a:p>
          <a:p>
            <a:pPr rtl="0" fontAlgn="ctr"/>
            <a:r>
              <a:rPr lang="en-US" sz="1200" kern="1200">
                <a:solidFill>
                  <a:schemeClr val="tx1"/>
                </a:solidFill>
                <a:effectLst/>
                <a:latin typeface="+mn-lt"/>
                <a:ea typeface="+mn-ea"/>
                <a:cs typeface="+mn-cs"/>
              </a:rPr>
              <a:t>Hệ thống ao nuôi tôm</a:t>
            </a:r>
          </a:p>
          <a:p>
            <a:pPr rtl="0" fontAlgn="ctr"/>
            <a:r>
              <a:rPr lang="en-US" sz="1200" kern="1200">
                <a:solidFill>
                  <a:schemeClr val="tx1"/>
                </a:solidFill>
                <a:effectLst/>
                <a:latin typeface="+mn-lt"/>
                <a:ea typeface="+mn-ea"/>
                <a:cs typeface="+mn-cs"/>
              </a:rPr>
              <a:t>Mô hình sản xuất </a:t>
            </a:r>
            <a:r>
              <a:rPr lang="en-US" sz="1200" b="1" kern="1200">
                <a:solidFill>
                  <a:schemeClr val="tx1"/>
                </a:solidFill>
                <a:effectLst/>
                <a:latin typeface="+mn-lt"/>
                <a:ea typeface="+mn-ea"/>
                <a:cs typeface="+mn-cs"/>
              </a:rPr>
              <a:t>Tôm-Rừng</a:t>
            </a:r>
            <a:r>
              <a:rPr lang="en-US" sz="1200" kern="1200">
                <a:solidFill>
                  <a:schemeClr val="tx1"/>
                </a:solidFill>
                <a:effectLst/>
                <a:latin typeface="+mn-lt"/>
                <a:ea typeface="+mn-ea"/>
                <a:cs typeface="+mn-cs"/>
              </a:rPr>
              <a:t> (nuôi tôm kết hợp bảo vệ rừng)</a:t>
            </a:r>
          </a:p>
          <a:p>
            <a:r>
              <a:rPr lang="en-US" sz="1200" b="1" kern="1200">
                <a:solidFill>
                  <a:schemeClr val="tx1"/>
                </a:solidFill>
                <a:effectLst/>
                <a:latin typeface="+mn-lt"/>
                <a:ea typeface="+mn-ea"/>
                <a:cs typeface="+mn-cs"/>
              </a:rPr>
              <a:t>Các biến động thực sự mô hình phát hiện được:</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Vùng mất rừng (màu đỏ):</a:t>
            </a:r>
          </a:p>
          <a:p>
            <a:pPr lvl="1" rtl="0" fontAlgn="ctr"/>
            <a:r>
              <a:rPr lang="en-US" sz="1200" b="1" i="0" kern="1200">
                <a:solidFill>
                  <a:schemeClr val="tx1"/>
                </a:solidFill>
                <a:effectLst/>
                <a:latin typeface="+mn-lt"/>
                <a:ea typeface="+mn-ea"/>
                <a:cs typeface="+mn-cs"/>
              </a:rPr>
              <a:t>Phân bố chủ yếu dọc theo rìa ao nuôi và hệ thống kênh mương</a:t>
            </a:r>
          </a:p>
          <a:p>
            <a:pPr lvl="1" rtl="0" fontAlgn="ctr"/>
            <a:r>
              <a:rPr lang="en-US" sz="1200" b="1" i="0" kern="1200">
                <a:solidFill>
                  <a:schemeClr val="tx1"/>
                </a:solidFill>
                <a:effectLst/>
                <a:latin typeface="+mn-lt"/>
                <a:ea typeface="+mn-ea"/>
                <a:cs typeface="+mn-cs"/>
              </a:rPr>
              <a:t>Phản ánh các hoạt động sản xuất: mở rộng diện tích ao tôm, nạo vét mương, cải tạo bờ bao, phơi ao</a:t>
            </a:r>
          </a:p>
          <a:p>
            <a:pPr lvl="1" rtl="0" fontAlgn="ctr"/>
            <a:r>
              <a:rPr lang="en-US" sz="1200" b="1" i="0" kern="1200">
                <a:solidFill>
                  <a:schemeClr val="tx1"/>
                </a:solidFill>
                <a:effectLst/>
                <a:latin typeface="+mn-lt"/>
                <a:ea typeface="+mn-ea"/>
                <a:cs typeface="+mn-cs"/>
              </a:rPr>
              <a:t>Khi dọn cây, thảm thực vật suy giảm rõ rệt, để lộ lớp đất/bùn → mô hình phát hiện chính xác</a:t>
            </a:r>
          </a:p>
          <a:p>
            <a:pPr rtl="0" fontAlgn="ctr"/>
            <a:r>
              <a:rPr lang="en-US" sz="1200" b="1" i="0" kern="1200">
                <a:solidFill>
                  <a:schemeClr val="tx1"/>
                </a:solidFill>
                <a:effectLst/>
                <a:latin typeface="+mn-lt"/>
                <a:ea typeface="+mn-ea"/>
                <a:cs typeface="+mn-cs"/>
              </a:rPr>
              <a:t>Vùng phục hồi rừng (màu xanh lam):</a:t>
            </a:r>
          </a:p>
          <a:p>
            <a:pPr lvl="1" rtl="0" fontAlgn="ctr"/>
            <a:r>
              <a:rPr lang="en-US" sz="1200" b="1" i="0" kern="1200">
                <a:solidFill>
                  <a:schemeClr val="tx1"/>
                </a:solidFill>
                <a:effectLst/>
                <a:latin typeface="+mn-lt"/>
                <a:ea typeface="+mn-ea"/>
                <a:cs typeface="+mn-cs"/>
              </a:rPr>
              <a:t>Xuất hiện rải rác ven bờ ao và trong các khoảng trống nhỏ</a:t>
            </a:r>
          </a:p>
          <a:p>
            <a:pPr lvl="1" rtl="0" fontAlgn="ctr"/>
            <a:r>
              <a:rPr lang="en-US" sz="1200" b="1" i="0" kern="1200">
                <a:solidFill>
                  <a:schemeClr val="tx1"/>
                </a:solidFill>
                <a:effectLst/>
                <a:latin typeface="+mn-lt"/>
                <a:ea typeface="+mn-ea"/>
                <a:cs typeface="+mn-cs"/>
              </a:rPr>
              <a:t>Đặc biệt dọc theo đường bờ biển</a:t>
            </a:r>
          </a:p>
          <a:p>
            <a:pPr lvl="1" rtl="0" fontAlgn="ctr"/>
            <a:r>
              <a:rPr lang="en-US" sz="1200" b="1" i="0" kern="1200">
                <a:solidFill>
                  <a:schemeClr val="tx1"/>
                </a:solidFill>
                <a:effectLst/>
                <a:latin typeface="+mn-lt"/>
                <a:ea typeface="+mn-ea"/>
                <a:cs typeface="+mn-cs"/>
              </a:rPr>
              <a:t>Phản ánh quá trình tái sinh tự nhiên của cây ngập mặn non trong hệ sinh thái Tôm-Rừng</a:t>
            </a:r>
          </a:p>
          <a:p>
            <a:r>
              <a:rPr lang="en-US" sz="1200" b="1" kern="1200">
                <a:solidFill>
                  <a:schemeClr val="tx1"/>
                </a:solidFill>
                <a:effectLst/>
                <a:latin typeface="+mn-lt"/>
                <a:ea typeface="+mn-ea"/>
                <a:cs typeface="+mn-cs"/>
              </a:rPr>
              <a:t>Tuy nhiên, kết quả cũng chứa đựng sai số tiềm ẩn:</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Nhiễu từ thủy triều:</a:t>
            </a:r>
          </a:p>
          <a:p>
            <a:pPr lvl="1" rtl="0" fontAlgn="ctr"/>
            <a:r>
              <a:rPr lang="en-US" sz="1200" b="1" i="0" kern="1200">
                <a:solidFill>
                  <a:schemeClr val="tx1"/>
                </a:solidFill>
                <a:effectLst/>
                <a:latin typeface="+mn-lt"/>
                <a:ea typeface="+mn-ea"/>
                <a:cs typeface="+mn-cs"/>
              </a:rPr>
              <a:t>Khi triều cường: Rừng thấp bị ngập tạm thời → có thể bị nhầm thành mất rừng</a:t>
            </a:r>
          </a:p>
          <a:p>
            <a:pPr lvl="1" rtl="0" fontAlgn="ctr"/>
            <a:r>
              <a:rPr lang="en-US" sz="1200" b="1" i="0" kern="1200">
                <a:solidFill>
                  <a:schemeClr val="tx1"/>
                </a:solidFill>
                <a:effectLst/>
                <a:latin typeface="+mn-lt"/>
                <a:ea typeface="+mn-ea"/>
                <a:cs typeface="+mn-cs"/>
              </a:rPr>
              <a:t>Khi triều kiệt: Bãi bùn lộ ra → tạo tín hiệu giả của phục hồi rừng</a:t>
            </a:r>
          </a:p>
          <a:p>
            <a:pPr rtl="0" fontAlgn="ctr"/>
            <a:r>
              <a:rPr lang="en-US" sz="1200" b="1" i="0" kern="1200">
                <a:solidFill>
                  <a:schemeClr val="tx1"/>
                </a:solidFill>
                <a:effectLst/>
                <a:latin typeface="+mn-lt"/>
                <a:ea typeface="+mn-ea"/>
                <a:cs typeface="+mn-cs"/>
              </a:rPr>
              <a:t>Nhiễu từ hoạt động nuôi tôm:</a:t>
            </a:r>
          </a:p>
          <a:p>
            <a:pPr lvl="1" rtl="0" fontAlgn="ctr"/>
            <a:r>
              <a:rPr lang="en-US" sz="1200" b="1" i="0" kern="1200">
                <a:solidFill>
                  <a:schemeClr val="tx1"/>
                </a:solidFill>
                <a:effectLst/>
                <a:latin typeface="+mn-lt"/>
                <a:ea typeface="+mn-ea"/>
                <a:cs typeface="+mn-cs"/>
              </a:rPr>
              <a:t>Ao nuôi thường xuyên thay nước</a:t>
            </a:r>
          </a:p>
          <a:p>
            <a:pPr lvl="1" rtl="0" fontAlgn="ctr"/>
            <a:r>
              <a:rPr lang="en-US" sz="1200" b="1" i="0" kern="1200">
                <a:solidFill>
                  <a:schemeClr val="tx1"/>
                </a:solidFill>
                <a:effectLst/>
                <a:latin typeface="+mn-lt"/>
                <a:ea typeface="+mn-ea"/>
                <a:cs typeface="+mn-cs"/>
              </a:rPr>
              <a:t>Mực nước và độ đục dao động liên tục</a:t>
            </a:r>
          </a:p>
          <a:p>
            <a:pPr lvl="1" rtl="0" fontAlgn="ctr"/>
            <a:r>
              <a:rPr lang="en-US" sz="1200" b="1" i="0" kern="1200">
                <a:solidFill>
                  <a:schemeClr val="tx1"/>
                </a:solidFill>
                <a:effectLst/>
                <a:latin typeface="+mn-lt"/>
                <a:ea typeface="+mn-ea"/>
                <a:cs typeface="+mn-cs"/>
              </a:rPr>
              <a:t>Đặc trưng phổ của mặt nước thay đổi giữa 2 thời điểm → tạo biến động "ảo"</a:t>
            </a:r>
          </a:p>
          <a:p>
            <a:pPr rtl="0" fontAlgn="ctr"/>
            <a:r>
              <a:rPr lang="en-US" sz="1200" b="1" i="0" kern="1200">
                <a:solidFill>
                  <a:schemeClr val="tx1"/>
                </a:solidFill>
                <a:effectLst/>
                <a:latin typeface="+mn-lt"/>
                <a:ea typeface="+mn-ea"/>
                <a:cs typeface="+mn-cs"/>
              </a:rPr>
              <a:t>Nhiễu từ điều kiện tự nhiên:</a:t>
            </a:r>
          </a:p>
          <a:p>
            <a:pPr lvl="1" rtl="0" fontAlgn="ctr"/>
            <a:r>
              <a:rPr lang="en-US" sz="1200" b="1" i="0" kern="1200">
                <a:solidFill>
                  <a:schemeClr val="tx1"/>
                </a:solidFill>
                <a:effectLst/>
                <a:latin typeface="+mn-lt"/>
                <a:ea typeface="+mn-ea"/>
                <a:cs typeface="+mn-cs"/>
              </a:rPr>
              <a:t>Mùa khô: Ao cạn đáy, bùn phơi tự nhiên</a:t>
            </a:r>
          </a:p>
          <a:p>
            <a:pPr lvl="1" rtl="0" fontAlgn="ctr"/>
            <a:r>
              <a:rPr lang="en-US" sz="1200" b="1" i="0" kern="1200">
                <a:solidFill>
                  <a:schemeClr val="tx1"/>
                </a:solidFill>
                <a:effectLst/>
                <a:latin typeface="+mn-lt"/>
                <a:ea typeface="+mn-ea"/>
                <a:cs typeface="+mn-cs"/>
              </a:rPr>
              <a:t>Có thể bị phân loại sai thành mất rừng mặc dù không có tác động sinh thái thực sự</a:t>
            </a:r>
          </a:p>
          <a:p>
            <a:r>
              <a:rPr lang="en-US" sz="1200" b="1" kern="1200">
                <a:solidFill>
                  <a:schemeClr val="tx1"/>
                </a:solidFill>
                <a:effectLst/>
                <a:latin typeface="+mn-lt"/>
                <a:ea typeface="+mn-ea"/>
                <a:cs typeface="+mn-cs"/>
              </a:rPr>
              <a:t>Kết luận: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Mô hình thể hiện khả năng mô tả </a:t>
            </a:r>
            <a:r>
              <a:rPr lang="en-US" sz="1200" b="1" kern="1200">
                <a:solidFill>
                  <a:schemeClr val="tx1"/>
                </a:solidFill>
                <a:effectLst/>
                <a:latin typeface="+mn-lt"/>
                <a:ea typeface="+mn-ea"/>
                <a:cs typeface="+mn-cs"/>
              </a:rPr>
              <a:t>tương đối chính xác</a:t>
            </a:r>
            <a:r>
              <a:rPr lang="en-US" sz="1200" kern="1200">
                <a:solidFill>
                  <a:schemeClr val="tx1"/>
                </a:solidFill>
                <a:effectLst/>
                <a:latin typeface="+mn-lt"/>
                <a:ea typeface="+mn-ea"/>
                <a:cs typeface="+mn-cs"/>
              </a:rPr>
              <a:t> các biến động liên quan đến hoạt động sản xuất và tái sinh rừng. Tuy nhiên, </a:t>
            </a:r>
            <a:r>
              <a:rPr lang="en-US" sz="1200" b="1" kern="1200">
                <a:solidFill>
                  <a:schemeClr val="tx1"/>
                </a:solidFill>
                <a:effectLst/>
                <a:latin typeface="+mn-lt"/>
                <a:ea typeface="+mn-ea"/>
                <a:cs typeface="+mn-cs"/>
              </a:rPr>
              <a:t>độ tin cậy giảm</a:t>
            </a:r>
            <a:r>
              <a:rPr lang="en-US" sz="1200" kern="1200">
                <a:solidFill>
                  <a:schemeClr val="tx1"/>
                </a:solidFill>
                <a:effectLst/>
                <a:latin typeface="+mn-lt"/>
                <a:ea typeface="+mn-ea"/>
                <a:cs typeface="+mn-cs"/>
              </a:rPr>
              <a:t> tại các khu vực nhạy cảm - đặc biệt là:</a:t>
            </a:r>
          </a:p>
          <a:p>
            <a:pPr rtl="0" fontAlgn="ctr"/>
            <a:r>
              <a:rPr lang="en-US" sz="1200" kern="1200">
                <a:solidFill>
                  <a:schemeClr val="tx1"/>
                </a:solidFill>
                <a:effectLst/>
                <a:latin typeface="+mn-lt"/>
                <a:ea typeface="+mn-ea"/>
                <a:cs typeface="+mn-cs"/>
              </a:rPr>
              <a:t>Rừng thấp chịu ảnh hưởng thủy triều</a:t>
            </a:r>
          </a:p>
          <a:p>
            <a:pPr rtl="0" fontAlgn="ctr"/>
            <a:r>
              <a:rPr lang="en-US" sz="1200" kern="1200">
                <a:solidFill>
                  <a:schemeClr val="tx1"/>
                </a:solidFill>
                <a:effectLst/>
                <a:latin typeface="+mn-lt"/>
                <a:ea typeface="+mn-ea"/>
                <a:cs typeface="+mn-cs"/>
              </a:rPr>
              <a:t>Vùng gần mép ao</a:t>
            </a:r>
          </a:p>
          <a:p>
            <a:pPr rtl="0" fontAlgn="ctr"/>
            <a:r>
              <a:rPr lang="en-US" sz="1200" kern="1200">
                <a:solidFill>
                  <a:schemeClr val="tx1"/>
                </a:solidFill>
                <a:effectLst/>
                <a:latin typeface="+mn-lt"/>
                <a:ea typeface="+mn-ea"/>
                <a:cs typeface="+mn-cs"/>
              </a:rPr>
              <a:t>Nơi có hoạt động nuôi trồng thủy sản mạnh</a:t>
            </a:r>
          </a:p>
          <a:p>
            <a:r>
              <a:rPr lang="en-US" sz="1200" kern="1200">
                <a:solidFill>
                  <a:schemeClr val="tx1"/>
                </a:solidFill>
                <a:effectLst/>
                <a:latin typeface="+mn-lt"/>
                <a:ea typeface="+mn-ea"/>
                <a:cs typeface="+mn-cs"/>
              </a:rPr>
              <a:t>Đây cũng chính là </a:t>
            </a:r>
            <a:r>
              <a:rPr lang="en-US" sz="1200" b="1" kern="1200">
                <a:solidFill>
                  <a:schemeClr val="tx1"/>
                </a:solidFill>
                <a:effectLst/>
                <a:latin typeface="+mn-lt"/>
                <a:ea typeface="+mn-ea"/>
                <a:cs typeface="+mn-cs"/>
              </a:rPr>
              <a:t>hạn chế</a:t>
            </a:r>
            <a:r>
              <a:rPr lang="en-US" sz="1200" kern="1200">
                <a:solidFill>
                  <a:schemeClr val="tx1"/>
                </a:solidFill>
                <a:effectLst/>
                <a:latin typeface="+mn-lt"/>
                <a:ea typeface="+mn-ea"/>
                <a:cs typeface="+mn-cs"/>
              </a:rPr>
              <a:t> của phương pháp chỉ sử dụng 2 thời điểm. Nếu có chuỗi thời gian dài hơn, có thể phân biệt được biến động thực sự và biến động tạm thời."</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Phân biệt rõ: biến động thực sự vs sai số</a:t>
            </a:r>
          </a:p>
          <a:p>
            <a:pPr rtl="0" fontAlgn="ctr"/>
            <a:r>
              <a:rPr lang="en-US" sz="1200" kern="1200">
                <a:solidFill>
                  <a:schemeClr val="tx1"/>
                </a:solidFill>
                <a:effectLst/>
                <a:latin typeface="+mn-lt"/>
                <a:ea typeface="+mn-ea"/>
                <a:cs typeface="+mn-cs"/>
              </a:rPr>
              <a:t>Giải thích nguyên nhân sai số → cho thấy hiểu sâu</a:t>
            </a:r>
          </a:p>
          <a:p>
            <a:pPr rtl="0" fontAlgn="ctr"/>
            <a:r>
              <a:rPr lang="en-US" sz="1200" kern="1200">
                <a:solidFill>
                  <a:schemeClr val="tx1"/>
                </a:solidFill>
                <a:effectLst/>
                <a:latin typeface="+mn-lt"/>
                <a:ea typeface="+mn-ea"/>
                <a:cs typeface="+mn-cs"/>
              </a:rPr>
              <a:t>Liên hệ với hạn chế của nghiên cứu</a:t>
            </a:r>
          </a:p>
          <a:p>
            <a:pPr rtl="0" fontAlgn="ctr"/>
            <a:r>
              <a:rPr lang="en-US" sz="1200" kern="1200">
                <a:solidFill>
                  <a:schemeClr val="tx1"/>
                </a:solidFill>
                <a:effectLst/>
                <a:latin typeface="+mn-lt"/>
                <a:ea typeface="+mn-ea"/>
                <a:cs typeface="+mn-cs"/>
              </a:rPr>
              <a:t>Trỏ vào các vùng màu đỏ/xanh trên bản đồ khi giải thích</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Có thể zoom vào 1-2 vùng cụ thể để minh họa</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12</a:t>
            </a:fld>
            <a:endParaRPr lang="en-US"/>
          </a:p>
        </p:txBody>
      </p:sp>
    </p:spTree>
    <p:extLst>
      <p:ext uri="{BB962C8B-B14F-4D97-AF65-F5344CB8AC3E}">
        <p14:creationId xmlns:p14="http://schemas.microsoft.com/office/powerpoint/2010/main" val="2718152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So sánh với các nghiên cứu khác:</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Để đánh giá hiệu quả của phương pháp đề xuất, em so sánh với các công trình tiêu biểu:</a:t>
            </a:r>
          </a:p>
          <a:p>
            <a:pPr rtl="0" fontAlgn="ctr"/>
            <a:r>
              <a:rPr lang="en-US" sz="1200" b="1" kern="1200">
                <a:solidFill>
                  <a:schemeClr val="tx1"/>
                </a:solidFill>
                <a:effectLst/>
                <a:latin typeface="+mn-lt"/>
                <a:ea typeface="+mn-ea"/>
                <a:cs typeface="+mn-cs"/>
              </a:rPr>
              <a:t>Hansen và cộng sự (2013)</a:t>
            </a:r>
            <a:r>
              <a:rPr lang="en-US" sz="1200" kern="1200">
                <a:solidFill>
                  <a:schemeClr val="tx1"/>
                </a:solidFill>
                <a:effectLst/>
                <a:latin typeface="+mn-lt"/>
                <a:ea typeface="+mn-ea"/>
                <a:cs typeface="+mn-cs"/>
              </a:rPr>
              <a:t> - Đại học Maryland:</a:t>
            </a:r>
            <a:br>
              <a:rPr lang="en-US" sz="1200" kern="1200">
                <a:solidFill>
                  <a:schemeClr val="tx1"/>
                </a:solidFill>
                <a:effectLst/>
                <a:latin typeface="+mn-lt"/>
                <a:ea typeface="+mn-ea"/>
                <a:cs typeface="+mn-cs"/>
              </a:rPr>
            </a:br>
            <a:r>
              <a:rPr lang="en-US" sz="1200" kern="1200">
                <a:solidFill>
                  <a:schemeClr val="tx1"/>
                </a:solidFill>
                <a:effectLst/>
                <a:latin typeface="+mn-lt"/>
                <a:ea typeface="+mn-ea"/>
                <a:cs typeface="+mn-cs"/>
              </a:rPr>
              <a:t>Sử dụng Decision Trees với Landsat 30m, accuracy khoảng </a:t>
            </a:r>
            <a:r>
              <a:rPr lang="en-US" sz="1200" b="1" kern="1200">
                <a:solidFill>
                  <a:schemeClr val="tx1"/>
                </a:solidFill>
                <a:effectLst/>
                <a:latin typeface="+mn-lt"/>
                <a:ea typeface="+mn-ea"/>
                <a:cs typeface="+mn-cs"/>
              </a:rPr>
              <a:t>85%</a:t>
            </a:r>
            <a:r>
              <a:rPr lang="en-US" sz="1200" kern="1200">
                <a:solidFill>
                  <a:schemeClr val="tx1"/>
                </a:solidFill>
                <a:effectLst/>
                <a:latin typeface="+mn-lt"/>
                <a:ea typeface="+mn-ea"/>
                <a:cs typeface="+mn-cs"/>
              </a:rPr>
              <a:t>. Đây là nghiên cứu tiên phong tạo bản đồ mất rừng toàn cầu, tuy nhiên độ phân giải thấp và chỉ dùng quang học.</a:t>
            </a:r>
          </a:p>
          <a:p>
            <a:pPr rtl="0" fontAlgn="ctr"/>
            <a:r>
              <a:rPr lang="en-US" sz="1200" b="1" kern="1200">
                <a:solidFill>
                  <a:schemeClr val="tx1"/>
                </a:solidFill>
                <a:effectLst/>
                <a:latin typeface="+mn-lt"/>
                <a:ea typeface="+mn-ea"/>
                <a:cs typeface="+mn-cs"/>
              </a:rPr>
              <a:t>Ortega và cộng sự (2020)</a:t>
            </a:r>
            <a:r>
              <a:rPr lang="en-US" sz="1200" kern="1200">
                <a:solidFill>
                  <a:schemeClr val="tx1"/>
                </a:solidFill>
                <a:effectLst/>
                <a:latin typeface="+mn-lt"/>
                <a:ea typeface="+mn-ea"/>
                <a:cs typeface="+mn-cs"/>
              </a:rPr>
              <a:t>:</a:t>
            </a:r>
            <a:br>
              <a:rPr lang="en-US" sz="1200" kern="1200">
                <a:solidFill>
                  <a:schemeClr val="tx1"/>
                </a:solidFill>
                <a:effectLst/>
                <a:latin typeface="+mn-lt"/>
                <a:ea typeface="+mn-ea"/>
                <a:cs typeface="+mn-cs"/>
              </a:rPr>
            </a:br>
            <a:r>
              <a:rPr lang="en-US" sz="1200" kern="1200">
                <a:solidFill>
                  <a:schemeClr val="tx1"/>
                </a:solidFill>
                <a:effectLst/>
                <a:latin typeface="+mn-lt"/>
                <a:ea typeface="+mn-ea"/>
                <a:cs typeface="+mn-cs"/>
              </a:rPr>
              <a:t>Áp dụng U-Net, ResU-Net trên rừng Amazon, accuracy khoảng </a:t>
            </a:r>
            <a:r>
              <a:rPr lang="en-US" sz="1200" b="1" kern="1200">
                <a:solidFill>
                  <a:schemeClr val="tx1"/>
                </a:solidFill>
                <a:effectLst/>
                <a:latin typeface="+mn-lt"/>
                <a:ea typeface="+mn-ea"/>
                <a:cs typeface="+mn-cs"/>
              </a:rPr>
              <a:t>94%</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Fayaz và cộng sự (2024)</a:t>
            </a:r>
            <a:r>
              <a:rPr lang="en-US" sz="1200" kern="1200">
                <a:solidFill>
                  <a:schemeClr val="tx1"/>
                </a:solidFill>
                <a:effectLst/>
                <a:latin typeface="+mn-lt"/>
                <a:ea typeface="+mn-ea"/>
                <a:cs typeface="+mn-cs"/>
              </a:rPr>
              <a:t> - Tổng quan U-Net:</a:t>
            </a:r>
            <a:br>
              <a:rPr lang="en-US" sz="1200" kern="1200">
                <a:solidFill>
                  <a:schemeClr val="tx1"/>
                </a:solidFill>
                <a:effectLst/>
                <a:latin typeface="+mn-lt"/>
                <a:ea typeface="+mn-ea"/>
                <a:cs typeface="+mn-cs"/>
              </a:rPr>
            </a:br>
            <a:r>
              <a:rPr lang="en-US" sz="1200" kern="1200">
                <a:solidFill>
                  <a:schemeClr val="tx1"/>
                </a:solidFill>
                <a:effectLst/>
                <a:latin typeface="+mn-lt"/>
                <a:ea typeface="+mn-ea"/>
                <a:cs typeface="+mn-cs"/>
              </a:rPr>
              <a:t>Trung bình 45% nghiên cứu sử dụng U-Net, accuracy </a:t>
            </a:r>
            <a:r>
              <a:rPr lang="en-US" sz="1200" b="1" kern="1200">
                <a:solidFill>
                  <a:schemeClr val="tx1"/>
                </a:solidFill>
                <a:effectLst/>
                <a:latin typeface="+mn-lt"/>
                <a:ea typeface="+mn-ea"/>
                <a:cs typeface="+mn-cs"/>
              </a:rPr>
              <a:t>94-97%</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Nghiên cứu này:</a:t>
            </a:r>
            <a:r>
              <a:rPr lang="en-US" sz="1200" kern="1200">
                <a:solidFill>
                  <a:schemeClr val="tx1"/>
                </a:solidFill>
                <a:effectLst/>
                <a:latin typeface="+mn-lt"/>
                <a:ea typeface="+mn-ea"/>
                <a:cs typeface="+mn-cs"/>
              </a:rPr>
              <a:t> Accuracy </a:t>
            </a:r>
            <a:r>
              <a:rPr lang="en-US" sz="1200" b="1" kern="1200">
                <a:solidFill>
                  <a:schemeClr val="tx1"/>
                </a:solidFill>
                <a:effectLst/>
                <a:latin typeface="+mn-lt"/>
                <a:ea typeface="+mn-ea"/>
                <a:cs typeface="+mn-cs"/>
              </a:rPr>
              <a:t>98.86%</a:t>
            </a:r>
            <a:r>
              <a:rPr lang="en-US" sz="1200" kern="1200">
                <a:solidFill>
                  <a:schemeClr val="tx1"/>
                </a:solidFill>
                <a:effectLst/>
                <a:latin typeface="+mn-lt"/>
                <a:ea typeface="+mn-ea"/>
                <a:cs typeface="+mn-cs"/>
              </a:rPr>
              <a:t>,</a:t>
            </a:r>
          </a:p>
          <a:p>
            <a:r>
              <a:rPr lang="en-US" sz="1200" b="1" kern="1200">
                <a:solidFill>
                  <a:schemeClr val="tx1"/>
                </a:solidFill>
                <a:effectLst/>
                <a:latin typeface="+mn-lt"/>
                <a:ea typeface="+mn-ea"/>
                <a:cs typeface="+mn-cs"/>
              </a:rPr>
              <a:t>Lý do đạt kết quả cao hơn:</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Độ phân giải không gian cao hơn</a:t>
            </a:r>
            <a:r>
              <a:rPr lang="en-US" sz="1200" b="0" i="0" kern="1200">
                <a:solidFill>
                  <a:schemeClr val="tx1"/>
                </a:solidFill>
                <a:effectLst/>
                <a:latin typeface="+mn-lt"/>
                <a:ea typeface="+mn-ea"/>
                <a:cs typeface="+mn-cs"/>
              </a:rPr>
              <a:t> - 10m vs 30m → phát hiện biến động chi tiết hơn</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Tích hợp đa nguồn dữ liệu</a:t>
            </a:r>
            <a:r>
              <a:rPr lang="en-US" sz="1200" b="0" i="0" kern="1200">
                <a:solidFill>
                  <a:schemeClr val="tx1"/>
                </a:solidFill>
                <a:effectLst/>
                <a:latin typeface="+mn-lt"/>
                <a:ea typeface="+mn-ea"/>
                <a:cs typeface="+mn-cs"/>
              </a:rPr>
              <a:t> - ra-đa + quang học bổ sung nhau</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Kiến trúc được thiết kế phù hợp</a:t>
            </a:r>
            <a:r>
              <a:rPr lang="en-US" sz="1200" b="0" i="0" kern="1200">
                <a:solidFill>
                  <a:schemeClr val="tx1"/>
                </a:solidFill>
                <a:effectLst/>
                <a:latin typeface="+mn-lt"/>
                <a:ea typeface="+mn-ea"/>
                <a:cs typeface="+mn-cs"/>
              </a:rPr>
              <a:t> với bộ dữ liệu quy mô vừa thông qua kỹ thuật điều chuẩn mạnh</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Dữ liệu thực địa chất lượng cao</a:t>
            </a:r>
            <a:r>
              <a:rPr lang="en-US" sz="1200" b="0" i="0" kern="1200">
                <a:solidFill>
                  <a:schemeClr val="tx1"/>
                </a:solidFill>
                <a:effectLst/>
                <a:latin typeface="+mn-lt"/>
                <a:ea typeface="+mn-ea"/>
                <a:cs typeface="+mn-cs"/>
              </a:rPr>
              <a:t> được thu thập kỹ lưỡng</a:t>
            </a:r>
            <a:endParaRPr lang="en-US" sz="1200" b="1" i="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Lưu ý về so sánh:</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Cần thận trọng khi so sánh trực tiếp vì:</a:t>
            </a:r>
          </a:p>
          <a:p>
            <a:pPr rtl="0" fontAlgn="ctr"/>
            <a:r>
              <a:rPr lang="en-US" sz="1200" kern="1200">
                <a:solidFill>
                  <a:schemeClr val="tx1"/>
                </a:solidFill>
                <a:effectLst/>
                <a:latin typeface="+mn-lt"/>
                <a:ea typeface="+mn-ea"/>
                <a:cs typeface="+mn-cs"/>
              </a:rPr>
              <a:t>Khác biệt về đặc điểm sinh thái (rừng ngập mặn vs rừng nhiệt đới nội địa)</a:t>
            </a:r>
          </a:p>
          <a:p>
            <a:pPr rtl="0" fontAlgn="ctr"/>
            <a:r>
              <a:rPr lang="en-US" sz="1200" kern="1200">
                <a:solidFill>
                  <a:schemeClr val="tx1"/>
                </a:solidFill>
                <a:effectLst/>
                <a:latin typeface="+mn-lt"/>
                <a:ea typeface="+mn-ea"/>
                <a:cs typeface="+mn-cs"/>
              </a:rPr>
              <a:t>Khác biệt về định nghĩa các lớp phân loại</a:t>
            </a:r>
          </a:p>
          <a:p>
            <a:pPr rtl="0" fontAlgn="ctr"/>
            <a:r>
              <a:rPr lang="en-US" sz="1200" kern="1200">
                <a:solidFill>
                  <a:schemeClr val="tx1"/>
                </a:solidFill>
                <a:effectLst/>
                <a:latin typeface="+mn-lt"/>
                <a:ea typeface="+mn-ea"/>
                <a:cs typeface="+mn-cs"/>
              </a:rPr>
              <a:t>Khác biệt về phương pháp thu thập dữ liệu tham chiếu</a:t>
            </a:r>
          </a:p>
          <a:p>
            <a:r>
              <a:rPr lang="en-US" sz="1200" b="1" kern="1200">
                <a:solidFill>
                  <a:schemeClr val="tx1"/>
                </a:solidFill>
                <a:effectLst/>
                <a:latin typeface="+mn-lt"/>
                <a:ea typeface="+mn-ea"/>
                <a:cs typeface="+mn-cs"/>
              </a:rPr>
              <a:t>Ưu điểm của nghiên cứu:</a:t>
            </a:r>
            <a:endParaRPr lang="en-US" sz="1200" kern="1200">
              <a:solidFill>
                <a:schemeClr val="tx1"/>
              </a:solidFill>
              <a:effectLst/>
              <a:latin typeface="+mn-lt"/>
              <a:ea typeface="+mn-ea"/>
              <a:cs typeface="+mn-cs"/>
            </a:endParaRPr>
          </a:p>
          <a:p>
            <a:pPr rtl="0" fontAlgn="ctr"/>
            <a:r>
              <a:rPr lang="en-US" sz="1200" kern="1200">
                <a:solidFill>
                  <a:schemeClr val="tx1"/>
                </a:solidFill>
                <a:effectLst/>
                <a:latin typeface="+mn-lt"/>
                <a:ea typeface="+mn-ea"/>
                <a:cs typeface="+mn-cs"/>
              </a:rPr>
              <a:t>Accuracy vượt trội 98.86%</a:t>
            </a:r>
          </a:p>
          <a:p>
            <a:pPr rtl="0" fontAlgn="ctr"/>
            <a:r>
              <a:rPr lang="en-US" sz="1200" kern="1200">
                <a:solidFill>
                  <a:schemeClr val="tx1"/>
                </a:solidFill>
                <a:effectLst/>
                <a:latin typeface="+mn-lt"/>
                <a:ea typeface="+mn-ea"/>
                <a:cs typeface="+mn-cs"/>
              </a:rPr>
              <a:t>Độ phân giải cao 10m</a:t>
            </a:r>
          </a:p>
          <a:p>
            <a:pPr rtl="0" fontAlgn="ctr"/>
            <a:r>
              <a:rPr lang="en-US" sz="1200" kern="1200">
                <a:solidFill>
                  <a:schemeClr val="tx1"/>
                </a:solidFill>
                <a:effectLst/>
                <a:latin typeface="+mn-lt"/>
                <a:ea typeface="+mn-ea"/>
                <a:cs typeface="+mn-cs"/>
              </a:rPr>
              <a:t>Tích hợp đa nguồn hiệu quả</a:t>
            </a:r>
          </a:p>
          <a:p>
            <a:pPr rtl="0" fontAlgn="ctr"/>
            <a:r>
              <a:rPr lang="en-US" sz="1200" kern="1200">
                <a:solidFill>
                  <a:schemeClr val="tx1"/>
                </a:solidFill>
                <a:effectLst/>
                <a:latin typeface="+mn-lt"/>
                <a:ea typeface="+mn-ea"/>
                <a:cs typeface="+mn-cs"/>
              </a:rPr>
              <a:t>Mô hình nhẹ, phù hợp dữ liệu nhỏ</a:t>
            </a:r>
          </a:p>
          <a:p>
            <a:pPr rtl="0" fontAlgn="ctr"/>
            <a:r>
              <a:rPr lang="en-US" sz="1200" kern="1200">
                <a:solidFill>
                  <a:schemeClr val="tx1"/>
                </a:solidFill>
                <a:effectLst/>
                <a:latin typeface="+mn-lt"/>
                <a:ea typeface="+mn-ea"/>
                <a:cs typeface="+mn-cs"/>
              </a:rPr>
              <a:t>Có thể áp dụng cho các tỉnh khác</a:t>
            </a:r>
          </a:p>
          <a:p>
            <a:r>
              <a:rPr lang="en-US" sz="1200" b="1" kern="1200">
                <a:solidFill>
                  <a:schemeClr val="tx1"/>
                </a:solidFill>
                <a:effectLst/>
                <a:latin typeface="+mn-lt"/>
                <a:ea typeface="+mn-ea"/>
                <a:cs typeface="+mn-cs"/>
              </a:rPr>
              <a:t>Hạn chế:</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Thời gian dự đoán:</a:t>
            </a:r>
            <a:r>
              <a:rPr lang="en-US" sz="1200" b="0" i="0" kern="1200">
                <a:solidFill>
                  <a:schemeClr val="tx1"/>
                </a:solidFill>
                <a:effectLst/>
                <a:latin typeface="+mn-lt"/>
                <a:ea typeface="+mn-ea"/>
                <a:cs typeface="+mn-cs"/>
              </a:rPr>
              <a:t> ~15 phút cho 16,2M pixels - chưa đáp ứng xử lý thời gian thực</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Tính "hộp đen":</a:t>
            </a:r>
            <a:r>
              <a:rPr lang="en-US" sz="1200" b="0" i="0" kern="1200">
                <a:solidFill>
                  <a:schemeClr val="tx1"/>
                </a:solidFill>
                <a:effectLst/>
                <a:latin typeface="+mn-lt"/>
                <a:ea typeface="+mn-ea"/>
                <a:cs typeface="+mn-cs"/>
              </a:rPr>
              <a:t> Khó giải thích đặc trưng nào quan trọng nhất</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Chưa khai thác chuỗi thời gian:</a:t>
            </a:r>
            <a:r>
              <a:rPr lang="en-US" sz="1200" b="0" i="0" kern="1200">
                <a:solidFill>
                  <a:schemeClr val="tx1"/>
                </a:solidFill>
                <a:effectLst/>
                <a:latin typeface="+mn-lt"/>
                <a:ea typeface="+mn-ea"/>
                <a:cs typeface="+mn-cs"/>
              </a:rPr>
              <a:t> Chỉ 2 thời điểm, chưa phát hiện biến động theo mùa</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Nhiễu môi trường:</a:t>
            </a:r>
            <a:r>
              <a:rPr lang="en-US" sz="1200" b="0" i="0" kern="1200">
                <a:solidFill>
                  <a:schemeClr val="tx1"/>
                </a:solidFill>
                <a:effectLst/>
                <a:latin typeface="+mn-lt"/>
                <a:ea typeface="+mn-ea"/>
                <a:cs typeface="+mn-cs"/>
              </a:rPr>
              <a:t> Thủy triều, hoạt động nuôi tôm gây sai số như đã phân tích ở slide trước</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Quy mô dữ liệu thực địa:</a:t>
            </a:r>
            <a:r>
              <a:rPr lang="en-US" sz="1200" b="0" i="0" kern="1200">
                <a:solidFill>
                  <a:schemeClr val="tx1"/>
                </a:solidFill>
                <a:effectLst/>
                <a:latin typeface="+mn-lt"/>
                <a:ea typeface="+mn-ea"/>
                <a:cs typeface="+mn-cs"/>
              </a:rPr>
              <a:t> 2.630 điểm, chưa có khảo sát thực địa độc lập"</a:t>
            </a:r>
            <a:endParaRPr lang="en-US" sz="1200" b="1" i="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con số 98.86% cao hơn các nghiên cứu khác</a:t>
            </a:r>
          </a:p>
          <a:p>
            <a:pPr rtl="0" fontAlgn="ctr"/>
            <a:r>
              <a:rPr lang="en-US" sz="1200" kern="1200">
                <a:solidFill>
                  <a:schemeClr val="tx1"/>
                </a:solidFill>
                <a:effectLst/>
                <a:latin typeface="+mn-lt"/>
                <a:ea typeface="+mn-ea"/>
                <a:cs typeface="+mn-cs"/>
              </a:rPr>
              <a:t>Trung thực về hạn chế - cho thấy tư duy khoa học</a:t>
            </a:r>
          </a:p>
          <a:p>
            <a:pPr rtl="0" fontAlgn="ctr"/>
            <a:r>
              <a:rPr lang="en-US" sz="1200" kern="1200">
                <a:solidFill>
                  <a:schemeClr val="tx1"/>
                </a:solidFill>
                <a:effectLst/>
                <a:latin typeface="+mn-lt"/>
                <a:ea typeface="+mn-ea"/>
                <a:cs typeface="+mn-cs"/>
              </a:rPr>
              <a:t>Liên hệ hạn chế với hướng phát triển</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Trỏ vào biểu đồ so sánh khi nói về các nghiên cứu</a:t>
            </a:r>
          </a:p>
          <a:p>
            <a:r>
              <a:rPr lang="en-US" sz="1200" kern="1200">
                <a:solidFill>
                  <a:schemeClr val="tx1"/>
                </a:solidFill>
                <a:effectLst/>
                <a:latin typeface="+mn-lt"/>
                <a:ea typeface="+mn-ea"/>
                <a:cs typeface="+mn-cs"/>
              </a:rPr>
              <a:t> </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13</a:t>
            </a:fld>
            <a:endParaRPr lang="en-US"/>
          </a:p>
        </p:txBody>
      </p:sp>
    </p:spTree>
    <p:extLst>
      <p:ext uri="{BB962C8B-B14F-4D97-AF65-F5344CB8AC3E}">
        <p14:creationId xmlns:p14="http://schemas.microsoft.com/office/powerpoint/2010/main" val="39516910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Kết luận: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Đồ án đã </a:t>
            </a:r>
            <a:r>
              <a:rPr lang="en-US" sz="1200" b="1" kern="1200">
                <a:solidFill>
                  <a:schemeClr val="tx1"/>
                </a:solidFill>
                <a:effectLst/>
                <a:latin typeface="+mn-lt"/>
                <a:ea typeface="+mn-ea"/>
                <a:cs typeface="+mn-cs"/>
              </a:rPr>
              <a:t>hoàn thành đầy đủ 4 mục tiêu</a:t>
            </a:r>
            <a:r>
              <a:rPr lang="en-US" sz="1200" kern="1200">
                <a:solidFill>
                  <a:schemeClr val="tx1"/>
                </a:solidFill>
                <a:effectLst/>
                <a:latin typeface="+mn-lt"/>
                <a:ea typeface="+mn-ea"/>
                <a:cs typeface="+mn-cs"/>
              </a:rPr>
              <a:t> đề ra:</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Mục tiêu 1:</a:t>
            </a:r>
            <a:r>
              <a:rPr lang="en-US" sz="1200" kern="1200">
                <a:solidFill>
                  <a:schemeClr val="tx1"/>
                </a:solidFill>
                <a:effectLst/>
                <a:latin typeface="+mn-lt"/>
                <a:ea typeface="+mn-ea"/>
                <a:cs typeface="+mn-cs"/>
              </a:rPr>
              <a:t> Xây dựng thành công bộ dữ liệu huấn luyện với 27 đặc trưng từ Sentinel-1/2, 2.630 điểm thực địa phân bố cân bằng</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Mục tiêu 2:</a:t>
            </a:r>
            <a:r>
              <a:rPr lang="en-US" sz="1200" kern="1200">
                <a:solidFill>
                  <a:schemeClr val="tx1"/>
                </a:solidFill>
                <a:effectLst/>
                <a:latin typeface="+mn-lt"/>
                <a:ea typeface="+mn-ea"/>
                <a:cs typeface="+mn-cs"/>
              </a:rPr>
              <a:t> Thiết kế kiến trúc CNN với 36.676 tham số, đạt CV accuracy 98.48% ± 0.36%, chứng minh mô hình ổn định và không quá khớp</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Mục tiêu 3:</a:t>
            </a:r>
            <a:r>
              <a:rPr lang="en-US" sz="1200" kern="1200">
                <a:solidFill>
                  <a:schemeClr val="tx1"/>
                </a:solidFill>
                <a:effectLst/>
                <a:latin typeface="+mn-lt"/>
                <a:ea typeface="+mn-ea"/>
                <a:cs typeface="+mn-cs"/>
              </a:rPr>
              <a:t> Chứng minh kết hợp S1+S2 cải thiện accuracy </a:t>
            </a:r>
            <a:r>
              <a:rPr lang="en-US" sz="1200" b="1" kern="1200">
                <a:solidFill>
                  <a:schemeClr val="tx1"/>
                </a:solidFill>
                <a:effectLst/>
                <a:latin typeface="+mn-lt"/>
                <a:ea typeface="+mn-ea"/>
                <a:cs typeface="+mn-cs"/>
              </a:rPr>
              <a:t>+5.44%</a:t>
            </a:r>
            <a:r>
              <a:rPr lang="en-US" sz="1200" kern="1200">
                <a:solidFill>
                  <a:schemeClr val="tx1"/>
                </a:solidFill>
                <a:effectLst/>
                <a:latin typeface="+mn-lt"/>
                <a:ea typeface="+mn-ea"/>
                <a:cs typeface="+mn-cs"/>
              </a:rPr>
              <a:t> so với chỉ dùng S2, khẳng định giá trị tích hợp đa nguồn</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 </a:t>
            </a:r>
            <a:r>
              <a:rPr lang="en-US" sz="1200" b="1" kern="1200">
                <a:solidFill>
                  <a:schemeClr val="tx1"/>
                </a:solidFill>
                <a:effectLst/>
                <a:latin typeface="+mn-lt"/>
                <a:ea typeface="+mn-ea"/>
                <a:cs typeface="+mn-cs"/>
              </a:rPr>
              <a:t>Mục tiêu 4:</a:t>
            </a:r>
            <a:r>
              <a:rPr lang="en-US" sz="1200" kern="1200">
                <a:solidFill>
                  <a:schemeClr val="tx1"/>
                </a:solidFill>
                <a:effectLst/>
                <a:latin typeface="+mn-lt"/>
                <a:ea typeface="+mn-ea"/>
                <a:cs typeface="+mn-cs"/>
              </a:rPr>
              <a:t> Tạo bản đồ biến động rừng 162.469 ha độ phân giải 10m với accuracy </a:t>
            </a:r>
            <a:r>
              <a:rPr lang="en-US" sz="1200" b="1" kern="1200">
                <a:solidFill>
                  <a:schemeClr val="tx1"/>
                </a:solidFill>
                <a:effectLst/>
                <a:latin typeface="+mn-lt"/>
                <a:ea typeface="+mn-ea"/>
                <a:cs typeface="+mn-cs"/>
              </a:rPr>
              <a:t>98.86%</a:t>
            </a:r>
            <a:r>
              <a:rPr lang="en-US" sz="1200" kern="1200">
                <a:solidFill>
                  <a:schemeClr val="tx1"/>
                </a:solidFill>
                <a:effectLst/>
                <a:latin typeface="+mn-lt"/>
                <a:ea typeface="+mn-ea"/>
                <a:cs typeface="+mn-cs"/>
              </a:rPr>
              <a:t>, ROC-AUC </a:t>
            </a:r>
            <a:r>
              <a:rPr lang="en-US" sz="1200" b="1" kern="1200">
                <a:solidFill>
                  <a:schemeClr val="tx1"/>
                </a:solidFill>
                <a:effectLst/>
                <a:latin typeface="+mn-lt"/>
                <a:ea typeface="+mn-ea"/>
                <a:cs typeface="+mn-cs"/>
              </a:rPr>
              <a:t>99.98%</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Đóng góp chính:</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Về phương pháp:</a:t>
            </a:r>
            <a:r>
              <a:rPr lang="en-US" sz="1200" kern="1200">
                <a:solidFill>
                  <a:schemeClr val="tx1"/>
                </a:solidFill>
                <a:effectLst/>
                <a:latin typeface="+mn-lt"/>
                <a:ea typeface="+mn-ea"/>
                <a:cs typeface="+mn-cs"/>
              </a:rPr>
              <a:t> Quy trình tích hợp dữ liệu đa nguồn, thiết kế CNN phù hợp bộ dữ liệu nhỏ</a:t>
            </a:r>
          </a:p>
          <a:p>
            <a:pPr rtl="0" fontAlgn="ctr"/>
            <a:r>
              <a:rPr lang="en-US" sz="1200" b="1" kern="1200">
                <a:solidFill>
                  <a:schemeClr val="tx1"/>
                </a:solidFill>
                <a:effectLst/>
                <a:latin typeface="+mn-lt"/>
                <a:ea typeface="+mn-ea"/>
                <a:cs typeface="+mn-cs"/>
              </a:rPr>
              <a:t>Về ứng dụng:</a:t>
            </a:r>
            <a:r>
              <a:rPr lang="en-US" sz="1200" kern="1200">
                <a:solidFill>
                  <a:schemeClr val="tx1"/>
                </a:solidFill>
                <a:effectLst/>
                <a:latin typeface="+mn-lt"/>
                <a:ea typeface="+mn-ea"/>
                <a:cs typeface="+mn-cs"/>
              </a:rPr>
              <a:t> Bản đồ phân loại độ chính xác cao cho Cà Mau, phát hiện 7.282 ha mất rừng và 4.941 ha phục hồi</a:t>
            </a:r>
          </a:p>
          <a:p>
            <a:pPr rtl="0" fontAlgn="ctr"/>
            <a:r>
              <a:rPr lang="en-US" sz="1200" b="1" kern="1200">
                <a:solidFill>
                  <a:schemeClr val="tx1"/>
                </a:solidFill>
                <a:effectLst/>
                <a:latin typeface="+mn-lt"/>
                <a:ea typeface="+mn-ea"/>
                <a:cs typeface="+mn-cs"/>
              </a:rPr>
              <a:t>Về sản phẩm:</a:t>
            </a:r>
            <a:r>
              <a:rPr lang="en-US" sz="1200" kern="1200">
                <a:solidFill>
                  <a:schemeClr val="tx1"/>
                </a:solidFill>
                <a:effectLst/>
                <a:latin typeface="+mn-lt"/>
                <a:ea typeface="+mn-ea"/>
                <a:cs typeface="+mn-cs"/>
              </a:rPr>
              <a:t> Ứng dụng web công khai trên Google Earth Engine Apps, mã nguồn trên Github</a:t>
            </a:r>
          </a:p>
          <a:p>
            <a:r>
              <a:rPr lang="en-US" sz="1200" b="1" kern="1200">
                <a:solidFill>
                  <a:schemeClr val="tx1"/>
                </a:solidFill>
                <a:effectLst/>
                <a:latin typeface="+mn-lt"/>
                <a:ea typeface="+mn-ea"/>
                <a:cs typeface="+mn-cs"/>
              </a:rPr>
              <a:t>Hướng phát triển:</a:t>
            </a:r>
            <a:endParaRPr lang="en-US" sz="120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Mở rộng phân tích đa thời gian:</a:t>
            </a:r>
          </a:p>
          <a:p>
            <a:pPr lvl="1" rtl="0" fontAlgn="ctr"/>
            <a:r>
              <a:rPr lang="en-US" sz="1200" b="1" i="0" kern="1200">
                <a:solidFill>
                  <a:schemeClr val="tx1"/>
                </a:solidFill>
                <a:effectLst/>
                <a:latin typeface="+mn-lt"/>
                <a:ea typeface="+mn-ea"/>
                <a:cs typeface="+mn-cs"/>
              </a:rPr>
              <a:t>Sử dụng chuỗi thời gian thay vì 2 thời điểm</a:t>
            </a:r>
          </a:p>
          <a:p>
            <a:pPr lvl="1" rtl="0" fontAlgn="ctr"/>
            <a:r>
              <a:rPr lang="en-US" sz="1200" b="1" i="0" kern="1200">
                <a:solidFill>
                  <a:schemeClr val="tx1"/>
                </a:solidFill>
                <a:effectLst/>
                <a:latin typeface="+mn-lt"/>
                <a:ea typeface="+mn-ea"/>
                <a:cs typeface="+mn-cs"/>
              </a:rPr>
              <a:t>Phát hiện xu hướng dài hạn và biến động theo mùa</a:t>
            </a:r>
          </a:p>
          <a:p>
            <a:pPr rtl="0" fontAlgn="ctr"/>
            <a:r>
              <a:rPr lang="en-US" sz="1200" b="1" i="0" kern="1200">
                <a:solidFill>
                  <a:schemeClr val="tx1"/>
                </a:solidFill>
                <a:effectLst/>
                <a:latin typeface="+mn-lt"/>
                <a:ea typeface="+mn-ea"/>
                <a:cs typeface="+mn-cs"/>
              </a:rPr>
              <a:t>Cải thiện mô hình:</a:t>
            </a:r>
          </a:p>
          <a:p>
            <a:pPr lvl="1" rtl="0" fontAlgn="ctr"/>
            <a:r>
              <a:rPr lang="en-US" sz="1200" b="1" i="0" kern="1200">
                <a:solidFill>
                  <a:schemeClr val="tx1"/>
                </a:solidFill>
                <a:effectLst/>
                <a:latin typeface="+mn-lt"/>
                <a:ea typeface="+mn-ea"/>
                <a:cs typeface="+mn-cs"/>
              </a:rPr>
              <a:t>Thử nghiệm kiến trúc tiên tiến: U-Net, Attention, Transformer</a:t>
            </a:r>
          </a:p>
          <a:p>
            <a:pPr lvl="1" rtl="0" fontAlgn="ctr"/>
            <a:r>
              <a:rPr lang="en-US" sz="1200" b="1" i="0" kern="1200">
                <a:solidFill>
                  <a:schemeClr val="tx1"/>
                </a:solidFill>
                <a:effectLst/>
                <a:latin typeface="+mn-lt"/>
                <a:ea typeface="+mn-ea"/>
                <a:cs typeface="+mn-cs"/>
              </a:rPr>
              <a:t>Áp dụng học chuyển giao từ mô hình đã huấn luyện</a:t>
            </a:r>
          </a:p>
          <a:p>
            <a:pPr rtl="0" fontAlgn="ctr"/>
            <a:r>
              <a:rPr lang="en-US" sz="1200" b="1" i="0" kern="1200">
                <a:solidFill>
                  <a:schemeClr val="tx1"/>
                </a:solidFill>
                <a:effectLst/>
                <a:latin typeface="+mn-lt"/>
                <a:ea typeface="+mn-ea"/>
                <a:cs typeface="+mn-cs"/>
              </a:rPr>
              <a:t>Ứng dụng thực tế:</a:t>
            </a:r>
          </a:p>
          <a:p>
            <a:pPr lvl="1" rtl="0" fontAlgn="ctr"/>
            <a:r>
              <a:rPr lang="en-US" sz="1200" b="1" i="0" kern="1200">
                <a:solidFill>
                  <a:schemeClr val="tx1"/>
                </a:solidFill>
                <a:effectLst/>
                <a:latin typeface="+mn-lt"/>
                <a:ea typeface="+mn-ea"/>
                <a:cs typeface="+mn-cs"/>
              </a:rPr>
              <a:t>Mở rộng sang các tỉnh khác trong ĐBSCL</a:t>
            </a:r>
          </a:p>
          <a:p>
            <a:pPr lvl="1" rtl="0" fontAlgn="ctr"/>
            <a:r>
              <a:rPr lang="en-US" sz="1200" b="1" i="0" kern="1200">
                <a:solidFill>
                  <a:schemeClr val="tx1"/>
                </a:solidFill>
                <a:effectLst/>
                <a:latin typeface="+mn-lt"/>
                <a:ea typeface="+mn-ea"/>
                <a:cs typeface="+mn-cs"/>
              </a:rPr>
              <a:t>Tích hợp với hệ thống GIS của cơ quan quản lý rừng</a:t>
            </a:r>
          </a:p>
          <a:p>
            <a:pPr lvl="1" rtl="0" fontAlgn="ctr"/>
            <a:r>
              <a:rPr lang="en-US" sz="1200" b="1" i="0" kern="1200">
                <a:solidFill>
                  <a:schemeClr val="tx1"/>
                </a:solidFill>
                <a:effectLst/>
                <a:latin typeface="+mn-lt"/>
                <a:ea typeface="+mn-ea"/>
                <a:cs typeface="+mn-cs"/>
              </a:rPr>
              <a:t>Cập nhật định kỳ để giám sát liên tục</a:t>
            </a:r>
          </a:p>
          <a:p>
            <a:pPr rtl="0" fontAlgn="ctr"/>
            <a:r>
              <a:rPr lang="en-US" sz="1200" b="1" i="0" kern="1200">
                <a:solidFill>
                  <a:schemeClr val="tx1"/>
                </a:solidFill>
                <a:effectLst/>
                <a:latin typeface="+mn-lt"/>
                <a:ea typeface="+mn-ea"/>
                <a:cs typeface="+mn-cs"/>
              </a:rPr>
              <a:t>Kiểm chứng:</a:t>
            </a:r>
          </a:p>
          <a:p>
            <a:pPr lvl="1" rtl="0" fontAlgn="ctr"/>
            <a:r>
              <a:rPr lang="en-US" sz="1200" b="1" i="0" kern="1200">
                <a:solidFill>
                  <a:schemeClr val="tx1"/>
                </a:solidFill>
                <a:effectLst/>
                <a:latin typeface="+mn-lt"/>
                <a:ea typeface="+mn-ea"/>
                <a:cs typeface="+mn-cs"/>
              </a:rPr>
              <a:t>Khảo sát thực địa độc lập</a:t>
            </a:r>
          </a:p>
          <a:p>
            <a:pPr lvl="1" rtl="0" fontAlgn="ctr"/>
            <a:r>
              <a:rPr lang="en-US" sz="1200" b="1" i="0" kern="1200">
                <a:solidFill>
                  <a:schemeClr val="tx1"/>
                </a:solidFill>
                <a:effectLst/>
                <a:latin typeface="+mn-lt"/>
                <a:ea typeface="+mn-ea"/>
                <a:cs typeface="+mn-cs"/>
              </a:rPr>
              <a:t>Mở rộng bộ dữ liệu thực địa</a:t>
            </a:r>
          </a:p>
          <a:p>
            <a:r>
              <a:rPr lang="en-US" sz="1200" kern="1200">
                <a:solidFill>
                  <a:schemeClr val="tx1"/>
                </a:solidFill>
                <a:effectLst/>
                <a:latin typeface="+mn-lt"/>
                <a:ea typeface="+mn-ea"/>
                <a:cs typeface="+mn-cs"/>
              </a:rPr>
              <a:t>Em xin cảm ơn sự hướng dẫn tận tình của thầy/cô [tên GVHD] và sự quan tâm của quý thầy cô trong hội đồng. Em xin trân trọng lắng nghe ý kiến đóng góp!"</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"hoàn thành 4 mục tiêu" → cho thấy đồ án toàn diện</a:t>
            </a:r>
          </a:p>
          <a:p>
            <a:pPr rtl="0" fontAlgn="ctr"/>
            <a:r>
              <a:rPr lang="en-US" sz="1200" kern="1200">
                <a:solidFill>
                  <a:schemeClr val="tx1"/>
                </a:solidFill>
                <a:effectLst/>
                <a:latin typeface="+mn-lt"/>
                <a:ea typeface="+mn-ea"/>
                <a:cs typeface="+mn-cs"/>
              </a:rPr>
              <a:t>Đề xuất hướng phát triển cụ thể → cho thấy hiểu sâu và có tầm nhìn</a:t>
            </a:r>
          </a:p>
          <a:p>
            <a:pPr rtl="0" fontAlgn="ctr"/>
            <a:r>
              <a:rPr lang="en-US" sz="1200" kern="1200">
                <a:solidFill>
                  <a:schemeClr val="tx1"/>
                </a:solidFill>
                <a:effectLst/>
                <a:latin typeface="+mn-lt"/>
                <a:ea typeface="+mn-ea"/>
                <a:cs typeface="+mn-cs"/>
              </a:rPr>
              <a:t>Kết thúc bằng lời cảm ơn chân thành</a:t>
            </a:r>
          </a:p>
          <a:p>
            <a:r>
              <a:rPr lang="en-US" sz="1200" b="1" kern="1200">
                <a:solidFill>
                  <a:schemeClr val="tx1"/>
                </a:solidFill>
                <a:effectLst/>
                <a:latin typeface="+mn-lt"/>
                <a:ea typeface="+mn-ea"/>
                <a:cs typeface="+mn-cs"/>
              </a:rPr>
              <a:t>Gesture:</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Tick ✓ vào không khí khi nói "hoàn thành"</a:t>
            </a:r>
          </a:p>
          <a:p>
            <a:pPr rtl="0" fontAlgn="ctr"/>
            <a:r>
              <a:rPr lang="en-US" sz="1200" kern="1200">
                <a:solidFill>
                  <a:schemeClr val="tx1"/>
                </a:solidFill>
                <a:effectLst/>
                <a:latin typeface="+mn-lt"/>
                <a:ea typeface="+mn-ea"/>
                <a:cs typeface="+mn-cs"/>
              </a:rPr>
              <a:t>Cúi chào khi kết thúc</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14</a:t>
            </a:fld>
            <a:endParaRPr lang="en-US"/>
          </a:p>
        </p:txBody>
      </p:sp>
    </p:spTree>
    <p:extLst>
      <p:ext uri="{BB962C8B-B14F-4D97-AF65-F5344CB8AC3E}">
        <p14:creationId xmlns:p14="http://schemas.microsoft.com/office/powerpoint/2010/main" val="1540244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Sau đây em xin trình bày các nội dung của nghiên cứu</a:t>
            </a:r>
          </a:p>
          <a:p>
            <a:r>
              <a:rPr lang="en-VN" dirty="0"/>
              <a:t>- Nội dung thứ nhất</a:t>
            </a:r>
          </a:p>
          <a:p>
            <a:r>
              <a:rPr lang="en-VN" dirty="0"/>
              <a:t> </a:t>
            </a:r>
          </a:p>
        </p:txBody>
      </p:sp>
      <p:sp>
        <p:nvSpPr>
          <p:cNvPr id="4" name="Slide Number Placeholder 3"/>
          <p:cNvSpPr>
            <a:spLocks noGrp="1"/>
          </p:cNvSpPr>
          <p:nvPr>
            <p:ph type="sldNum" sz="quarter" idx="5"/>
          </p:nvPr>
        </p:nvSpPr>
        <p:spPr/>
        <p:txBody>
          <a:bodyPr/>
          <a:lstStyle/>
          <a:p>
            <a:fld id="{24C26A95-5308-4C79-A695-9BD191993193}" type="slidenum">
              <a:rPr lang="en-US" smtClean="0"/>
              <a:t>2</a:t>
            </a:fld>
            <a:endParaRPr lang="en-US"/>
          </a:p>
        </p:txBody>
      </p:sp>
    </p:spTree>
    <p:extLst>
      <p:ext uri="{BB962C8B-B14F-4D97-AF65-F5344CB8AC3E}">
        <p14:creationId xmlns:p14="http://schemas.microsoft.com/office/powerpoint/2010/main" val="2787220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D39501-63DF-376F-04DE-E86208C307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ADC333-281E-7191-F9D7-6974A05A88E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B042C1-397F-3D04-2DF1-D9C91EBEF389}"/>
              </a:ext>
            </a:extLst>
          </p:cNvPr>
          <p:cNvSpPr>
            <a:spLocks noGrp="1"/>
          </p:cNvSpPr>
          <p:nvPr>
            <p:ph type="body" idx="1"/>
          </p:nvPr>
        </p:nvSpPr>
        <p:spPr/>
        <p:txBody>
          <a:bodyPr/>
          <a:lstStyle/>
          <a:p>
            <a:r>
              <a:rPr lang="vi-VN" b="1">
                <a:effectLst/>
              </a:rPr>
              <a:t>- Hiệu quả xử lý ảnh:</a:t>
            </a:r>
            <a:r>
              <a:rPr lang="vi-VN">
                <a:effectLst/>
              </a:rPr>
              <a:t> Trí tuệ nhân tạo và học sâu đã đạt được những bước tiến vượt bậc trong xử lý ảnh. Các nghiên cứu liên quan đã chứng minh rằng các kiến trúc CNN đạt độ chính xác cao hơn đáng kể so với các mô hình ML truyền thống tron bài toán phân loại.</a:t>
            </a:r>
          </a:p>
          <a:p>
            <a:r>
              <a:rPr lang="vi-VN" b="1">
                <a:effectLst/>
              </a:rPr>
              <a:t>- Khắc phục khoảng trống nghiên cứu:</a:t>
            </a:r>
            <a:r>
              <a:rPr lang="vi-VN">
                <a:effectLst/>
              </a:rPr>
              <a:t> Nghiên cứu nhằm mục đích khắc phục khoảng trống khi phần lớn các công trình tại Việt Nam vẫn tập trung vào các phương pháp học máy truyền thống (Random Forest, SVM)</a:t>
            </a:r>
          </a:p>
        </p:txBody>
      </p:sp>
      <p:sp>
        <p:nvSpPr>
          <p:cNvPr id="4" name="Slide Number Placeholder 3">
            <a:extLst>
              <a:ext uri="{FF2B5EF4-FFF2-40B4-BE49-F238E27FC236}">
                <a16:creationId xmlns:a16="http://schemas.microsoft.com/office/drawing/2014/main" id="{C55FC708-FED4-27AF-AA6B-24E78740BC40}"/>
              </a:ext>
            </a:extLst>
          </p:cNvPr>
          <p:cNvSpPr>
            <a:spLocks noGrp="1"/>
          </p:cNvSpPr>
          <p:nvPr>
            <p:ph type="sldNum" sz="quarter" idx="5"/>
          </p:nvPr>
        </p:nvSpPr>
        <p:spPr/>
        <p:txBody>
          <a:bodyPr/>
          <a:lstStyle/>
          <a:p>
            <a:fld id="{24C26A95-5308-4C79-A695-9BD191993193}" type="slidenum">
              <a:rPr lang="en-US" smtClean="0"/>
              <a:t>3</a:t>
            </a:fld>
            <a:endParaRPr lang="en-US"/>
          </a:p>
        </p:txBody>
      </p:sp>
    </p:spTree>
    <p:extLst>
      <p:ext uri="{BB962C8B-B14F-4D97-AF65-F5344CB8AC3E}">
        <p14:creationId xmlns:p14="http://schemas.microsoft.com/office/powerpoint/2010/main" val="2786993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Mục tiêu tổng quát</a:t>
            </a:r>
            <a:r>
              <a:rPr lang="en-US" sz="1200" kern="1200">
                <a:solidFill>
                  <a:schemeClr val="tx1"/>
                </a:solidFill>
                <a:effectLst/>
                <a:latin typeface="+mn-lt"/>
                <a:ea typeface="+mn-ea"/>
                <a:cs typeface="+mn-cs"/>
              </a:rPr>
              <a:t> của đồ án là ứng dụng mạng nơ-ron tích chập - CNN - để phát hiện và phân loại biến động rừng tại khu vực quy hoạch lâm nghiệp tỉnh Cà Mau, đồng thời tích hợp dữ liệu từ hai nguồn: </a:t>
            </a:r>
            <a:r>
              <a:rPr lang="en-US" sz="1200" b="1" kern="1200">
                <a:solidFill>
                  <a:schemeClr val="tx1"/>
                </a:solidFill>
                <a:effectLst/>
                <a:latin typeface="+mn-lt"/>
                <a:ea typeface="+mn-ea"/>
                <a:cs typeface="+mn-cs"/>
              </a:rPr>
              <a:t>Sentinel-1 ra-đa</a:t>
            </a:r>
            <a:r>
              <a:rPr lang="en-US" sz="1200" kern="1200">
                <a:solidFill>
                  <a:schemeClr val="tx1"/>
                </a:solidFill>
                <a:effectLst/>
                <a:latin typeface="+mn-lt"/>
                <a:ea typeface="+mn-ea"/>
                <a:cs typeface="+mn-cs"/>
              </a:rPr>
              <a:t> và </a:t>
            </a:r>
            <a:r>
              <a:rPr lang="en-US" sz="1200" b="1" kern="1200">
                <a:solidFill>
                  <a:schemeClr val="tx1"/>
                </a:solidFill>
                <a:effectLst/>
                <a:latin typeface="+mn-lt"/>
                <a:ea typeface="+mn-ea"/>
                <a:cs typeface="+mn-cs"/>
              </a:rPr>
              <a:t>Sentinel-2 quang học</a:t>
            </a:r>
            <a:r>
              <a:rPr lang="en-US" sz="1200" kern="1200">
                <a:solidFill>
                  <a:schemeClr val="tx1"/>
                </a:solidFill>
                <a:effectLst/>
                <a:latin typeface="+mn-lt"/>
                <a:ea typeface="+mn-ea"/>
                <a:cs typeface="+mn-cs"/>
              </a:rPr>
              <a:t> để khai thác tối đa thông tin.</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Để đạt được mục tiêu này, đồ án thực hiện </a:t>
            </a:r>
            <a:r>
              <a:rPr lang="en-US" sz="1200" b="1" kern="1200">
                <a:solidFill>
                  <a:schemeClr val="tx1"/>
                </a:solidFill>
                <a:effectLst/>
                <a:latin typeface="+mn-lt"/>
                <a:ea typeface="+mn-ea"/>
                <a:cs typeface="+mn-cs"/>
              </a:rPr>
              <a:t>4 nội dung chính:</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Thứ nhất</a:t>
            </a:r>
            <a:r>
              <a:rPr lang="en-US" sz="1200" kern="1200">
                <a:solidFill>
                  <a:schemeClr val="tx1"/>
                </a:solidFill>
                <a:effectLst/>
                <a:latin typeface="+mn-lt"/>
                <a:ea typeface="+mn-ea"/>
                <a:cs typeface="+mn-cs"/>
              </a:rPr>
              <a:t>, xây dựng bộ dữ liệu huấn luyện từ ảnh vệ tinh Sentinel-1 và Sentinel-2 đa thời gian, bao gồm trích xuất các đặc trưng phổ, chỉ số thực vật và tán xạ ngược.</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Thứ hai</a:t>
            </a:r>
            <a:r>
              <a:rPr lang="en-US" sz="1200" kern="1200">
                <a:solidFill>
                  <a:schemeClr val="tx1"/>
                </a:solidFill>
                <a:effectLst/>
                <a:latin typeface="+mn-lt"/>
                <a:ea typeface="+mn-ea"/>
                <a:cs typeface="+mn-cs"/>
              </a:rPr>
              <a:t>, thiết kế và tối ưu hóa kiến trúc CNN phù hợp cho bộ dữ liệu quy mô vừa phải - khoảng 2.630 mẫu - điều này đòi hỏi các kỹ thuật điều chuẩn đặc biệt để tránh quá khớp.</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Thứ ba</a:t>
            </a:r>
            <a:r>
              <a:rPr lang="en-US" sz="1200" kern="1200">
                <a:solidFill>
                  <a:schemeClr val="tx1"/>
                </a:solidFill>
                <a:effectLst/>
                <a:latin typeface="+mn-lt"/>
                <a:ea typeface="+mn-ea"/>
                <a:cs typeface="+mn-cs"/>
              </a:rPr>
              <a:t>, đánh giá hiệu quả của việc tích hợp dữ liệu đa nguồn so với việc sử dụng từng nguồn riêng lẻ. Em sẽ chứng minh rằng việc kết hợp ra-đa và quang học mang lại kết quả tốt hơn.</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Thứ tư</a:t>
            </a:r>
            <a:r>
              <a:rPr lang="en-US" sz="1200" kern="1200">
                <a:solidFill>
                  <a:schemeClr val="tx1"/>
                </a:solidFill>
                <a:effectLst/>
                <a:latin typeface="+mn-lt"/>
                <a:ea typeface="+mn-ea"/>
                <a:cs typeface="+mn-cs"/>
              </a:rPr>
              <a:t>, áp dụng mô hình để phân loại toàn vùng nghiên cứu và tạo bản đồ biến động với độ phân giải </a:t>
            </a:r>
            <a:r>
              <a:rPr lang="en-US" sz="1200" b="1" kern="1200">
                <a:solidFill>
                  <a:schemeClr val="tx1"/>
                </a:solidFill>
                <a:effectLst/>
                <a:latin typeface="+mn-lt"/>
                <a:ea typeface="+mn-ea"/>
                <a:cs typeface="+mn-cs"/>
              </a:rPr>
              <a:t>10 mét</a:t>
            </a:r>
            <a:r>
              <a:rPr lang="en-US" sz="1200" kern="1200">
                <a:solidFill>
                  <a:schemeClr val="tx1"/>
                </a:solidFill>
                <a:effectLst/>
                <a:latin typeface="+mn-lt"/>
                <a:ea typeface="+mn-ea"/>
                <a:cs typeface="+mn-cs"/>
              </a:rPr>
              <a:t> - cao hơn nhiều so với các nghiên cứu trước đây thường dùng Landsat 30 mét."</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Nói rõ "4 nội dung" để tạo cấu trúc</a:t>
            </a:r>
          </a:p>
          <a:p>
            <a:pPr rtl="0" fontAlgn="ctr"/>
            <a:r>
              <a:rPr lang="en-US" sz="1200" kern="1200">
                <a:solidFill>
                  <a:schemeClr val="tx1"/>
                </a:solidFill>
                <a:effectLst/>
                <a:latin typeface="+mn-lt"/>
                <a:ea typeface="+mn-ea"/>
                <a:cs typeface="+mn-cs"/>
              </a:rPr>
              <a:t>Nhấn mạnh "tích hợp đa nguồn" - đây là điểm mới</a:t>
            </a:r>
          </a:p>
          <a:p>
            <a:pPr rtl="0" fontAlgn="ctr"/>
            <a:r>
              <a:rPr lang="en-US" sz="1200" kern="1200">
                <a:solidFill>
                  <a:schemeClr val="tx1"/>
                </a:solidFill>
                <a:effectLst/>
                <a:latin typeface="+mn-lt"/>
                <a:ea typeface="+mn-ea"/>
                <a:cs typeface="+mn-cs"/>
              </a:rPr>
              <a:t>Làm nổi bật "10m vs 30m"</a:t>
            </a:r>
          </a:p>
          <a:p>
            <a:r>
              <a:rPr lang="en-US" sz="1200" b="1" kern="1200">
                <a:solidFill>
                  <a:schemeClr val="tx1"/>
                </a:solidFill>
                <a:effectLst/>
                <a:latin typeface="+mn-lt"/>
                <a:ea typeface="+mn-ea"/>
                <a:cs typeface="+mn-cs"/>
              </a:rPr>
              <a:t>Gesture:</a:t>
            </a:r>
            <a:r>
              <a:rPr lang="en-US" sz="1200" kern="1200">
                <a:solidFill>
                  <a:schemeClr val="tx1"/>
                </a:solidFill>
                <a:effectLst/>
                <a:latin typeface="+mn-lt"/>
                <a:ea typeface="+mn-ea"/>
                <a:cs typeface="+mn-cs"/>
              </a:rPr>
              <a:t> Dùng tay đếm 1-2-3-4 khi nói 4 mục tiêu</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4</a:t>
            </a:fld>
            <a:endParaRPr lang="en-US"/>
          </a:p>
        </p:txBody>
      </p:sp>
    </p:spTree>
    <p:extLst>
      <p:ext uri="{BB962C8B-B14F-4D97-AF65-F5344CB8AC3E}">
        <p14:creationId xmlns:p14="http://schemas.microsoft.com/office/powerpoint/2010/main" val="17292272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Về vùng nghiên cứu:</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Đồ án được thực hiện trên khu vực ranh giới lâm nghiệp tỉnh Cà Mau với tổng diện tích </a:t>
            </a:r>
            <a:r>
              <a:rPr lang="en-US" sz="1200" b="1" kern="1200">
                <a:solidFill>
                  <a:schemeClr val="tx1"/>
                </a:solidFill>
                <a:effectLst/>
                <a:latin typeface="+mn-lt"/>
                <a:ea typeface="+mn-ea"/>
                <a:cs typeface="+mn-cs"/>
              </a:rPr>
              <a:t>170.179 hecta</a:t>
            </a:r>
            <a:r>
              <a:rPr lang="en-US" sz="1200" kern="1200">
                <a:solidFill>
                  <a:schemeClr val="tx1"/>
                </a:solidFill>
                <a:effectLst/>
                <a:latin typeface="+mn-lt"/>
                <a:ea typeface="+mn-ea"/>
                <a:cs typeface="+mn-cs"/>
              </a:rPr>
              <a:t>, tương đương </a:t>
            </a:r>
            <a:r>
              <a:rPr lang="en-US" sz="1200" b="1" kern="1200">
                <a:solidFill>
                  <a:schemeClr val="tx1"/>
                </a:solidFill>
                <a:effectLst/>
                <a:latin typeface="+mn-lt"/>
                <a:ea typeface="+mn-ea"/>
                <a:cs typeface="+mn-cs"/>
              </a:rPr>
              <a:t>1.702 km vuông</a:t>
            </a:r>
            <a:r>
              <a:rPr lang="en-US" sz="1200" kern="1200">
                <a:solidFill>
                  <a:schemeClr val="tx1"/>
                </a:solidFill>
                <a:effectLst/>
                <a:latin typeface="+mn-lt"/>
                <a:ea typeface="+mn-ea"/>
                <a:cs typeface="+mn-cs"/>
              </a:rPr>
              <a:t>. Diện tích thực tế được phân loại là </a:t>
            </a:r>
            <a:r>
              <a:rPr lang="en-US" sz="1200" b="1" kern="1200">
                <a:solidFill>
                  <a:schemeClr val="tx1"/>
                </a:solidFill>
                <a:effectLst/>
                <a:latin typeface="+mn-lt"/>
                <a:ea typeface="+mn-ea"/>
                <a:cs typeface="+mn-cs"/>
              </a:rPr>
              <a:t>162.469 hecta</a:t>
            </a:r>
            <a:r>
              <a:rPr lang="en-US" sz="1200" kern="1200">
                <a:solidFill>
                  <a:schemeClr val="tx1"/>
                </a:solidFill>
                <a:effectLst/>
                <a:latin typeface="+mn-lt"/>
                <a:ea typeface="+mn-ea"/>
                <a:cs typeface="+mn-cs"/>
              </a:rPr>
              <a:t> - chiếm 95,5% diện tích ranh giới. Phần còn lại bị loại do mây che hoặc dữ liệu không hợp lệ.</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Về thời gian: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Em sử dụng dữ liệu từ </a:t>
            </a:r>
            <a:r>
              <a:rPr lang="en-US" sz="1200" b="1" kern="1200">
                <a:solidFill>
                  <a:schemeClr val="tx1"/>
                </a:solidFill>
                <a:effectLst/>
                <a:latin typeface="+mn-lt"/>
                <a:ea typeface="+mn-ea"/>
                <a:cs typeface="+mn-cs"/>
              </a:rPr>
              <a:t>2 thời kỳ</a:t>
            </a:r>
            <a:r>
              <a:rPr lang="en-US" sz="1200" kern="1200">
                <a:solidFill>
                  <a:schemeClr val="tx1"/>
                </a:solidFill>
                <a:effectLst/>
                <a:latin typeface="+mn-lt"/>
                <a:ea typeface="+mn-ea"/>
                <a:cs typeface="+mn-cs"/>
              </a:rPr>
              <a:t>:</a:t>
            </a:r>
          </a:p>
          <a:p>
            <a:pPr rtl="0" fontAlgn="ctr"/>
            <a:r>
              <a:rPr lang="en-US" sz="1200" kern="1200">
                <a:solidFill>
                  <a:schemeClr val="tx1"/>
                </a:solidFill>
                <a:effectLst/>
                <a:latin typeface="+mn-lt"/>
                <a:ea typeface="+mn-ea"/>
                <a:cs typeface="+mn-cs"/>
              </a:rPr>
              <a:t>Kỳ trước: tháng 01/2024</a:t>
            </a:r>
          </a:p>
          <a:p>
            <a:pPr rtl="0" fontAlgn="ctr"/>
            <a:r>
              <a:rPr lang="en-US" sz="1200" kern="1200">
                <a:solidFill>
                  <a:schemeClr val="tx1"/>
                </a:solidFill>
                <a:effectLst/>
                <a:latin typeface="+mn-lt"/>
                <a:ea typeface="+mn-ea"/>
                <a:cs typeface="+mn-cs"/>
              </a:rPr>
              <a:t>Kỳ sau: tháng 02/2025</a:t>
            </a:r>
          </a:p>
          <a:p>
            <a:r>
              <a:rPr lang="en-US" sz="1200" kern="1200">
                <a:solidFill>
                  <a:schemeClr val="tx1"/>
                </a:solidFill>
                <a:effectLst/>
                <a:latin typeface="+mn-lt"/>
                <a:ea typeface="+mn-ea"/>
                <a:cs typeface="+mn-cs"/>
              </a:rPr>
              <a:t>Lý do chọn thời điểm này là: đây là </a:t>
            </a:r>
            <a:r>
              <a:rPr lang="en-US" sz="1200" b="1" kern="1200">
                <a:solidFill>
                  <a:schemeClr val="tx1"/>
                </a:solidFill>
                <a:effectLst/>
                <a:latin typeface="+mn-lt"/>
                <a:ea typeface="+mn-ea"/>
                <a:cs typeface="+mn-cs"/>
              </a:rPr>
              <a:t>mùa khô</a:t>
            </a:r>
            <a:r>
              <a:rPr lang="en-US" sz="1200" kern="1200">
                <a:solidFill>
                  <a:schemeClr val="tx1"/>
                </a:solidFill>
                <a:effectLst/>
                <a:latin typeface="+mn-lt"/>
                <a:ea typeface="+mn-ea"/>
                <a:cs typeface="+mn-cs"/>
              </a:rPr>
              <a:t> - ít mây, đảm bảo chất lượng ảnh quang học Sentinel-2.</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Về đối tượng phân loại:</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Đồ án phân loại biến động rừng thành </a:t>
            </a:r>
            <a:r>
              <a:rPr lang="en-US" sz="1200" b="1" kern="1200">
                <a:solidFill>
                  <a:schemeClr val="tx1"/>
                </a:solidFill>
                <a:effectLst/>
                <a:latin typeface="+mn-lt"/>
                <a:ea typeface="+mn-ea"/>
                <a:cs typeface="+mn-cs"/>
              </a:rPr>
              <a:t>4 lớp chính</a:t>
            </a:r>
            <a:r>
              <a:rPr lang="en-US" sz="1200" kern="1200">
                <a:solidFill>
                  <a:schemeClr val="tx1"/>
                </a:solidFill>
                <a:effectLst/>
                <a:latin typeface="+mn-lt"/>
                <a:ea typeface="+mn-ea"/>
                <a:cs typeface="+mn-cs"/>
              </a:rPr>
              <a:t>:</a:t>
            </a:r>
          </a:p>
          <a:p>
            <a:pPr rtl="0" fontAlgn="ctr"/>
            <a:r>
              <a:rPr lang="en-US" sz="1200" b="1" i="0" kern="1200">
                <a:solidFill>
                  <a:schemeClr val="tx1"/>
                </a:solidFill>
                <a:effectLst/>
                <a:latin typeface="+mn-lt"/>
                <a:ea typeface="+mn-ea"/>
                <a:cs typeface="+mn-cs"/>
              </a:rPr>
              <a:t>Rừng ổn định</a:t>
            </a:r>
            <a:r>
              <a:rPr lang="en-US" sz="1200" b="0" i="0" kern="1200">
                <a:solidFill>
                  <a:schemeClr val="tx1"/>
                </a:solidFill>
                <a:effectLst/>
                <a:latin typeface="+mn-lt"/>
                <a:ea typeface="+mn-ea"/>
                <a:cs typeface="+mn-cs"/>
              </a:rPr>
              <a:t> - vùng rừng không thay đổi giữa 2 thời kỳ</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Mất rừng</a:t>
            </a:r>
            <a:r>
              <a:rPr lang="en-US" sz="1200" b="0" i="0" kern="1200">
                <a:solidFill>
                  <a:schemeClr val="tx1"/>
                </a:solidFill>
                <a:effectLst/>
                <a:latin typeface="+mn-lt"/>
                <a:ea typeface="+mn-ea"/>
                <a:cs typeface="+mn-cs"/>
              </a:rPr>
              <a:t> - vùng có rừng ở kỳ trước, mất rừng ở kỳ sau</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Phi rừng</a:t>
            </a:r>
            <a:r>
              <a:rPr lang="en-US" sz="1200" b="0" i="0" kern="1200">
                <a:solidFill>
                  <a:schemeClr val="tx1"/>
                </a:solidFill>
                <a:effectLst/>
                <a:latin typeface="+mn-lt"/>
                <a:ea typeface="+mn-ea"/>
                <a:cs typeface="+mn-cs"/>
              </a:rPr>
              <a:t> - không phải rừng ở cả 2 thời kỳ (ao nuôi, đất trống...)</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Phục hồi rừng</a:t>
            </a:r>
            <a:r>
              <a:rPr lang="en-US" sz="1200" b="0" i="0" kern="1200">
                <a:solidFill>
                  <a:schemeClr val="tx1"/>
                </a:solidFill>
                <a:effectLst/>
                <a:latin typeface="+mn-lt"/>
                <a:ea typeface="+mn-ea"/>
                <a:cs typeface="+mn-cs"/>
              </a:rPr>
              <a:t> - không có rừng ở kỳ trước, có rừng ở kỳ sau"</a:t>
            </a:r>
            <a:endParaRPr lang="en-US" sz="1200" b="1" i="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Giải thích tại sao chọn tháng 1-2 (mùa khô, ít mây)</a:t>
            </a:r>
          </a:p>
          <a:p>
            <a:pPr rtl="0" fontAlgn="ctr"/>
            <a:r>
              <a:rPr lang="en-US" sz="1200" kern="1200">
                <a:solidFill>
                  <a:schemeClr val="tx1"/>
                </a:solidFill>
                <a:effectLst/>
                <a:latin typeface="+mn-lt"/>
                <a:ea typeface="+mn-ea"/>
                <a:cs typeface="+mn-cs"/>
              </a:rPr>
              <a:t>Định nghĩa rõ ràng 4 lớp phân loại</a:t>
            </a:r>
          </a:p>
          <a:p>
            <a:pPr rtl="0" fontAlgn="ctr"/>
            <a:r>
              <a:rPr lang="en-US" sz="1200" kern="1200">
                <a:solidFill>
                  <a:schemeClr val="tx1"/>
                </a:solidFill>
                <a:effectLst/>
                <a:latin typeface="+mn-lt"/>
                <a:ea typeface="+mn-ea"/>
                <a:cs typeface="+mn-cs"/>
              </a:rPr>
              <a:t>Trỏ vào bản đồ khi nói về ranh giới</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Có thể giơ 4 ngón tay khi liệt kê 4 lớp</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5</a:t>
            </a:fld>
            <a:endParaRPr lang="en-US"/>
          </a:p>
        </p:txBody>
      </p:sp>
    </p:spTree>
    <p:extLst>
      <p:ext uri="{BB962C8B-B14F-4D97-AF65-F5344CB8AC3E}">
        <p14:creationId xmlns:p14="http://schemas.microsoft.com/office/powerpoint/2010/main" val="3688915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a:solidFill>
                  <a:schemeClr val="tx1"/>
                </a:solidFill>
                <a:effectLst/>
                <a:latin typeface="+mn-lt"/>
                <a:ea typeface="+mn-ea"/>
                <a:cs typeface="+mn-cs"/>
              </a:rPr>
              <a:t>"Để phân tích đặc điểm dữ liệu, em sử dụng </a:t>
            </a:r>
            <a:r>
              <a:rPr lang="vi-VN" sz="1200" b="1" i="0" kern="1200">
                <a:solidFill>
                  <a:schemeClr val="tx1"/>
                </a:solidFill>
                <a:effectLst/>
                <a:latin typeface="+mn-lt"/>
                <a:ea typeface="+mn-ea"/>
                <a:cs typeface="+mn-cs"/>
              </a:rPr>
              <a:t>biểu đồ pairplot</a:t>
            </a:r>
            <a:r>
              <a:rPr lang="vi-VN" sz="1200" b="0" i="0" kern="1200">
                <a:solidFill>
                  <a:schemeClr val="tx1"/>
                </a:solidFill>
                <a:effectLst/>
                <a:latin typeface="+mn-lt"/>
                <a:ea typeface="+mn-ea"/>
                <a:cs typeface="+mn-cs"/>
              </a:rPr>
              <a:t> - hiển thị mối quan hệ giữa </a:t>
            </a:r>
            <a:r>
              <a:rPr lang="vi-VN" sz="1200" b="1" i="0" kern="1200">
                <a:solidFill>
                  <a:schemeClr val="tx1"/>
                </a:solidFill>
                <a:effectLst/>
                <a:latin typeface="+mn-lt"/>
                <a:ea typeface="+mn-ea"/>
                <a:cs typeface="+mn-cs"/>
              </a:rPr>
              <a:t>9 features delta</a:t>
            </a:r>
            <a:r>
              <a:rPr lang="vi-VN" sz="1200" b="0" i="0" kern="1200">
                <a:solidFill>
                  <a:schemeClr val="tx1"/>
                </a:solidFill>
                <a:effectLst/>
                <a:latin typeface="+mn-lt"/>
                <a:ea typeface="+mn-ea"/>
                <a:cs typeface="+mn-cs"/>
              </a:rPr>
              <a:t> với 2.630 mẫu thuộc 4 lớp.</a:t>
            </a:r>
          </a:p>
          <a:p>
            <a:r>
              <a:rPr lang="vi-VN" sz="1200" b="0" i="0" kern="1200">
                <a:solidFill>
                  <a:schemeClr val="tx1"/>
                </a:solidFill>
                <a:effectLst/>
                <a:latin typeface="+mn-lt"/>
                <a:ea typeface="+mn-ea"/>
                <a:cs typeface="+mn-cs"/>
              </a:rPr>
              <a:t> </a:t>
            </a:r>
            <a:endParaRPr lang="vi-VN"/>
          </a:p>
          <a:p>
            <a:r>
              <a:rPr lang="vi-VN" sz="1200" b="1" i="0" kern="1200">
                <a:solidFill>
                  <a:schemeClr val="tx1"/>
                </a:solidFill>
                <a:effectLst/>
                <a:latin typeface="+mn-lt"/>
                <a:ea typeface="+mn-ea"/>
                <a:cs typeface="+mn-cs"/>
              </a:rPr>
              <a:t>Đường chéo</a:t>
            </a:r>
            <a:r>
              <a:rPr lang="vi-VN" sz="1200" b="0" i="0" kern="1200">
                <a:solidFill>
                  <a:schemeClr val="tx1"/>
                </a:solidFill>
                <a:effectLst/>
                <a:latin typeface="+mn-lt"/>
                <a:ea typeface="+mn-ea"/>
                <a:cs typeface="+mn-cs"/>
              </a:rPr>
              <a:t> cho thấy </a:t>
            </a:r>
            <a:r>
              <a:rPr lang="vi-VN" sz="1200" b="1" i="0" kern="1200">
                <a:solidFill>
                  <a:schemeClr val="tx1"/>
                </a:solidFill>
                <a:effectLst/>
                <a:latin typeface="+mn-lt"/>
                <a:ea typeface="+mn-ea"/>
                <a:cs typeface="+mn-cs"/>
              </a:rPr>
              <a:t>phân bố</a:t>
            </a:r>
            <a:r>
              <a:rPr lang="vi-VN" sz="1200" b="0" i="0" kern="1200">
                <a:solidFill>
                  <a:schemeClr val="tx1"/>
                </a:solidFill>
                <a:effectLst/>
                <a:latin typeface="+mn-lt"/>
                <a:ea typeface="+mn-ea"/>
                <a:cs typeface="+mn-cs"/>
              </a:rPr>
              <a:t> của từng feature delta, trong khi </a:t>
            </a:r>
            <a:r>
              <a:rPr lang="vi-VN" sz="1200" b="1" i="0" kern="1200">
                <a:solidFill>
                  <a:schemeClr val="tx1"/>
                </a:solidFill>
                <a:effectLst/>
                <a:latin typeface="+mn-lt"/>
                <a:ea typeface="+mn-ea"/>
                <a:cs typeface="+mn-cs"/>
              </a:rPr>
              <a:t>các ô ngoài đường chéo</a:t>
            </a:r>
            <a:r>
              <a:rPr lang="vi-VN" sz="1200" b="0" i="0" kern="1200">
                <a:solidFill>
                  <a:schemeClr val="tx1"/>
                </a:solidFill>
                <a:effectLst/>
                <a:latin typeface="+mn-lt"/>
                <a:ea typeface="+mn-ea"/>
                <a:cs typeface="+mn-cs"/>
              </a:rPr>
              <a:t> hiển thị </a:t>
            </a:r>
            <a:r>
              <a:rPr lang="vi-VN" sz="1200" b="1" i="0" kern="1200">
                <a:solidFill>
                  <a:schemeClr val="tx1"/>
                </a:solidFill>
                <a:effectLst/>
                <a:latin typeface="+mn-lt"/>
                <a:ea typeface="+mn-ea"/>
                <a:cs typeface="+mn-cs"/>
              </a:rPr>
              <a:t>mối tương quan</a:t>
            </a:r>
            <a:r>
              <a:rPr lang="vi-VN" sz="1200" b="0" i="0" kern="1200">
                <a:solidFill>
                  <a:schemeClr val="tx1"/>
                </a:solidFill>
                <a:effectLst/>
                <a:latin typeface="+mn-lt"/>
                <a:ea typeface="+mn-ea"/>
                <a:cs typeface="+mn-cs"/>
              </a:rPr>
              <a:t> giữa các cặp features.</a:t>
            </a:r>
          </a:p>
          <a:p>
            <a:r>
              <a:rPr lang="vi-VN" sz="1200" b="0" i="0" kern="1200">
                <a:solidFill>
                  <a:schemeClr val="tx1"/>
                </a:solidFill>
                <a:effectLst/>
                <a:latin typeface="+mn-lt"/>
                <a:ea typeface="+mn-ea"/>
                <a:cs typeface="+mn-cs"/>
              </a:rPr>
              <a:t> </a:t>
            </a:r>
            <a:endParaRPr lang="vi-VN"/>
          </a:p>
          <a:p>
            <a:r>
              <a:rPr lang="vi-VN" sz="1200" b="1" i="0" kern="1200">
                <a:solidFill>
                  <a:schemeClr val="tx1"/>
                </a:solidFill>
                <a:effectLst/>
                <a:latin typeface="+mn-lt"/>
                <a:ea typeface="+mn-ea"/>
                <a:cs typeface="+mn-cs"/>
              </a:rPr>
              <a:t>Quan sát quan trọng:</a:t>
            </a:r>
            <a:endParaRPr lang="vi-VN" sz="1200" b="0" i="0" kern="1200">
              <a:solidFill>
                <a:schemeClr val="tx1"/>
              </a:solidFill>
              <a:effectLst/>
              <a:latin typeface="+mn-lt"/>
              <a:ea typeface="+mn-ea"/>
              <a:cs typeface="+mn-cs"/>
            </a:endParaRPr>
          </a:p>
          <a:p>
            <a:r>
              <a:rPr lang="vi-VN" sz="1200" b="0" i="0" kern="1200">
                <a:solidFill>
                  <a:schemeClr val="tx1"/>
                </a:solidFill>
                <a:effectLst/>
                <a:latin typeface="+mn-lt"/>
                <a:ea typeface="+mn-ea"/>
                <a:cs typeface="+mn-cs"/>
              </a:rPr>
              <a:t> </a:t>
            </a:r>
            <a:endParaRPr lang="vi-VN"/>
          </a:p>
          <a:p>
            <a:r>
              <a:rPr lang="vi-VN" sz="1200" b="1" i="0" kern="1200">
                <a:solidFill>
                  <a:schemeClr val="tx1"/>
                </a:solidFill>
                <a:effectLst/>
                <a:latin typeface="+mn-lt"/>
                <a:ea typeface="+mn-ea"/>
                <a:cs typeface="+mn-cs"/>
              </a:rPr>
              <a:t>Thứ nhất</a:t>
            </a:r>
            <a:r>
              <a:rPr lang="vi-VN" sz="1200" b="0" i="0" kern="1200">
                <a:solidFill>
                  <a:schemeClr val="tx1"/>
                </a:solidFill>
                <a:effectLst/>
                <a:latin typeface="+mn-lt"/>
                <a:ea typeface="+mn-ea"/>
                <a:cs typeface="+mn-cs"/>
              </a:rPr>
              <a:t>, về tính phân tách: Lớp </a:t>
            </a:r>
            <a:r>
              <a:rPr lang="vi-VN" sz="1200" b="1" i="0" kern="1200">
                <a:solidFill>
                  <a:schemeClr val="tx1"/>
                </a:solidFill>
                <a:effectLst/>
                <a:latin typeface="+mn-lt"/>
                <a:ea typeface="+mn-ea"/>
                <a:cs typeface="+mn-cs"/>
              </a:rPr>
              <a:t>Phục hồi rừng (xanh dương)</a:t>
            </a:r>
            <a:r>
              <a:rPr lang="vi-VN" sz="1200" b="0" i="0" kern="1200">
                <a:solidFill>
                  <a:schemeClr val="tx1"/>
                </a:solidFill>
                <a:effectLst/>
                <a:latin typeface="+mn-lt"/>
                <a:ea typeface="+mn-ea"/>
                <a:cs typeface="+mn-cs"/>
              </a:rPr>
              <a:t> và </a:t>
            </a:r>
            <a:r>
              <a:rPr lang="vi-VN" sz="1200" b="1" i="0" kern="1200">
                <a:solidFill>
                  <a:schemeClr val="tx1"/>
                </a:solidFill>
                <a:effectLst/>
                <a:latin typeface="+mn-lt"/>
                <a:ea typeface="+mn-ea"/>
                <a:cs typeface="+mn-cs"/>
              </a:rPr>
              <a:t>Mất rừng (đỏ)</a:t>
            </a:r>
            <a:r>
              <a:rPr lang="vi-VN" sz="1200" b="0" i="0" kern="1200">
                <a:solidFill>
                  <a:schemeClr val="tx1"/>
                </a:solidFill>
                <a:effectLst/>
                <a:latin typeface="+mn-lt"/>
                <a:ea typeface="+mn-ea"/>
                <a:cs typeface="+mn-cs"/>
              </a:rPr>
              <a:t> tách biệt rõ ràng ở hai phía của trục 0:</a:t>
            </a:r>
          </a:p>
          <a:p>
            <a:r>
              <a:rPr lang="vi-VN" sz="1200" b="0" i="0" kern="1200">
                <a:solidFill>
                  <a:schemeClr val="tx1"/>
                </a:solidFill>
                <a:effectLst/>
                <a:latin typeface="+mn-lt"/>
                <a:ea typeface="+mn-ea"/>
                <a:cs typeface="+mn-cs"/>
              </a:rPr>
              <a:t>Phục hồi có delta </a:t>
            </a:r>
            <a:r>
              <a:rPr lang="vi-VN" sz="1200" b="1" i="0" kern="1200">
                <a:solidFill>
                  <a:schemeClr val="tx1"/>
                </a:solidFill>
                <a:effectLst/>
                <a:latin typeface="+mn-lt"/>
                <a:ea typeface="+mn-ea"/>
                <a:cs typeface="+mn-cs"/>
              </a:rPr>
              <a:t>dương</a:t>
            </a:r>
            <a:r>
              <a:rPr lang="vi-VN" sz="1200" b="0" i="0" kern="1200">
                <a:solidFill>
                  <a:schemeClr val="tx1"/>
                </a:solidFill>
                <a:effectLst/>
                <a:latin typeface="+mn-lt"/>
                <a:ea typeface="+mn-ea"/>
                <a:cs typeface="+mn-cs"/>
              </a:rPr>
              <a:t>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NDVI &gt; 0)</a:t>
            </a:r>
          </a:p>
          <a:p>
            <a:r>
              <a:rPr lang="vi-VN" sz="1200" b="0" i="0" kern="1200">
                <a:solidFill>
                  <a:schemeClr val="tx1"/>
                </a:solidFill>
                <a:effectLst/>
                <a:latin typeface="+mn-lt"/>
                <a:ea typeface="+mn-ea"/>
                <a:cs typeface="+mn-cs"/>
              </a:rPr>
              <a:t>Mất rừng có delta </a:t>
            </a:r>
            <a:r>
              <a:rPr lang="vi-VN" sz="1200" b="1" i="0" kern="1200">
                <a:solidFill>
                  <a:schemeClr val="tx1"/>
                </a:solidFill>
                <a:effectLst/>
                <a:latin typeface="+mn-lt"/>
                <a:ea typeface="+mn-ea"/>
                <a:cs typeface="+mn-cs"/>
              </a:rPr>
              <a:t>âm</a:t>
            </a:r>
            <a:r>
              <a:rPr lang="vi-VN" sz="1200" b="0" i="0" kern="1200">
                <a:solidFill>
                  <a:schemeClr val="tx1"/>
                </a:solidFill>
                <a:effectLst/>
                <a:latin typeface="+mn-lt"/>
                <a:ea typeface="+mn-ea"/>
                <a:cs typeface="+mn-cs"/>
              </a:rPr>
              <a:t>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NDVI &lt; 0)</a:t>
            </a:r>
          </a:p>
          <a:p>
            <a:r>
              <a:rPr lang="vi-VN" sz="1200" b="1" i="0" kern="1200">
                <a:solidFill>
                  <a:schemeClr val="tx1"/>
                </a:solidFill>
                <a:effectLst/>
                <a:latin typeface="+mn-lt"/>
                <a:ea typeface="+mn-ea"/>
                <a:cs typeface="+mn-cs"/>
              </a:rPr>
              <a:t>Thứ hai</a:t>
            </a:r>
            <a:r>
              <a:rPr lang="vi-VN" sz="1200" b="0" i="0" kern="1200">
                <a:solidFill>
                  <a:schemeClr val="tx1"/>
                </a:solidFill>
                <a:effectLst/>
                <a:latin typeface="+mn-lt"/>
                <a:ea typeface="+mn-ea"/>
                <a:cs typeface="+mn-cs"/>
              </a:rPr>
              <a:t>, điểm đáng chú ý: Lớp </a:t>
            </a:r>
            <a:r>
              <a:rPr lang="vi-VN" sz="1200" b="1" i="0" kern="1200">
                <a:solidFill>
                  <a:schemeClr val="tx1"/>
                </a:solidFill>
                <a:effectLst/>
                <a:latin typeface="+mn-lt"/>
                <a:ea typeface="+mn-ea"/>
                <a:cs typeface="+mn-cs"/>
              </a:rPr>
              <a:t>Rừng ổn định (xanh lá)</a:t>
            </a:r>
            <a:r>
              <a:rPr lang="vi-VN" sz="1200" b="0" i="0" kern="1200">
                <a:solidFill>
                  <a:schemeClr val="tx1"/>
                </a:solidFill>
                <a:effectLst/>
                <a:latin typeface="+mn-lt"/>
                <a:ea typeface="+mn-ea"/>
                <a:cs typeface="+mn-cs"/>
              </a:rPr>
              <a:t> và </a:t>
            </a:r>
            <a:r>
              <a:rPr lang="vi-VN" sz="1200" b="1" i="0" kern="1200">
                <a:solidFill>
                  <a:schemeClr val="tx1"/>
                </a:solidFill>
                <a:effectLst/>
                <a:latin typeface="+mn-lt"/>
                <a:ea typeface="+mn-ea"/>
                <a:cs typeface="+mn-cs"/>
              </a:rPr>
              <a:t>Phi rừng (vàng)</a:t>
            </a:r>
            <a:r>
              <a:rPr lang="vi-VN" sz="1200" b="0" i="0" kern="1200">
                <a:solidFill>
                  <a:schemeClr val="tx1"/>
                </a:solidFill>
                <a:effectLst/>
                <a:latin typeface="+mn-lt"/>
                <a:ea typeface="+mn-ea"/>
                <a:cs typeface="+mn-cs"/>
              </a:rPr>
              <a:t> đều tập trung quanh </a:t>
            </a:r>
            <a:r>
              <a:rPr lang="vi-VN" sz="1200" b="1" i="0" kern="1200">
                <a:solidFill>
                  <a:schemeClr val="tx1"/>
                </a:solidFill>
                <a:effectLst/>
                <a:latin typeface="+mn-lt"/>
                <a:ea typeface="+mn-ea"/>
                <a:cs typeface="+mn-cs"/>
              </a:rPr>
              <a:t>delta ≈ 0</a:t>
            </a:r>
            <a:r>
              <a:rPr lang="vi-VN" sz="1200" b="0" i="0" kern="1200">
                <a:solidFill>
                  <a:schemeClr val="tx1"/>
                </a:solidFill>
                <a:effectLst/>
                <a:latin typeface="+mn-lt"/>
                <a:ea typeface="+mn-ea"/>
                <a:cs typeface="+mn-cs"/>
              </a:rPr>
              <a:t>, có sự </a:t>
            </a:r>
            <a:r>
              <a:rPr lang="vi-VN" sz="1200" b="1" i="0" kern="1200">
                <a:solidFill>
                  <a:schemeClr val="tx1"/>
                </a:solidFill>
                <a:effectLst/>
                <a:latin typeface="+mn-lt"/>
                <a:ea typeface="+mn-ea"/>
                <a:cs typeface="+mn-cs"/>
              </a:rPr>
              <a:t>chồng lấp</a:t>
            </a:r>
            <a:r>
              <a:rPr lang="vi-VN" sz="1200" b="0" i="0" kern="1200">
                <a:solidFill>
                  <a:schemeClr val="tx1"/>
                </a:solidFill>
                <a:effectLst/>
                <a:latin typeface="+mn-lt"/>
                <a:ea typeface="+mn-ea"/>
                <a:cs typeface="+mn-cs"/>
              </a:rPr>
              <a:t> đáng kể. Đây chính là </a:t>
            </a:r>
            <a:r>
              <a:rPr lang="vi-VN" sz="1200" b="1" i="0" kern="1200">
                <a:solidFill>
                  <a:schemeClr val="tx1"/>
                </a:solidFill>
                <a:effectLst/>
                <a:latin typeface="+mn-lt"/>
                <a:ea typeface="+mn-ea"/>
                <a:cs typeface="+mn-cs"/>
              </a:rPr>
              <a:t>lý do</a:t>
            </a:r>
            <a:r>
              <a:rPr lang="vi-VN" sz="1200" b="0" i="0" kern="1200">
                <a:solidFill>
                  <a:schemeClr val="tx1"/>
                </a:solidFill>
                <a:effectLst/>
                <a:latin typeface="+mn-lt"/>
                <a:ea typeface="+mn-ea"/>
                <a:cs typeface="+mn-cs"/>
              </a:rPr>
              <a:t> tại sao em cần sử dụng thêm </a:t>
            </a:r>
            <a:r>
              <a:rPr lang="vi-VN" sz="1200" b="1" i="0" kern="1200">
                <a:solidFill>
                  <a:schemeClr val="tx1"/>
                </a:solidFill>
                <a:effectLst/>
                <a:latin typeface="+mn-lt"/>
                <a:ea typeface="+mn-ea"/>
                <a:cs typeface="+mn-cs"/>
              </a:rPr>
              <a:t>giá trị tuyệt đối T1 và T2</a:t>
            </a:r>
            <a:r>
              <a:rPr lang="vi-VN" sz="1200" b="0" i="0" kern="1200">
                <a:solidFill>
                  <a:schemeClr val="tx1"/>
                </a:solidFill>
                <a:effectLst/>
                <a:latin typeface="+mn-lt"/>
                <a:ea typeface="+mn-ea"/>
                <a:cs typeface="+mn-cs"/>
              </a:rPr>
              <a:t>, không chỉ riêng delta, để phân biệt hai lớp này.</a:t>
            </a:r>
          </a:p>
          <a:p>
            <a:r>
              <a:rPr lang="vi-VN" sz="1200" b="0" i="0" kern="1200">
                <a:solidFill>
                  <a:schemeClr val="tx1"/>
                </a:solidFill>
                <a:effectLst/>
                <a:latin typeface="+mn-lt"/>
                <a:ea typeface="+mn-ea"/>
                <a:cs typeface="+mn-cs"/>
              </a:rPr>
              <a:t> </a:t>
            </a:r>
            <a:endParaRPr lang="vi-VN"/>
          </a:p>
          <a:p>
            <a:r>
              <a:rPr lang="vi-VN" sz="1200" b="1" i="0" kern="1200">
                <a:solidFill>
                  <a:schemeClr val="tx1"/>
                </a:solidFill>
                <a:effectLst/>
                <a:latin typeface="+mn-lt"/>
                <a:ea typeface="+mn-ea"/>
                <a:cs typeface="+mn-cs"/>
              </a:rPr>
              <a:t>Thứ ba</a:t>
            </a:r>
            <a:r>
              <a:rPr lang="vi-VN" sz="1200" b="0" i="0" kern="1200">
                <a:solidFill>
                  <a:schemeClr val="tx1"/>
                </a:solidFill>
                <a:effectLst/>
                <a:latin typeface="+mn-lt"/>
                <a:ea typeface="+mn-ea"/>
                <a:cs typeface="+mn-cs"/>
              </a:rPr>
              <a:t>, về tương quan: Các chỉ số thực vật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NDVI,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NBR, </a:t>
            </a:r>
            <a:r>
              <a:rPr lang="el-GR" sz="1200" b="0" i="0" kern="1200">
                <a:solidFill>
                  <a:schemeClr val="tx1"/>
                </a:solidFill>
                <a:effectLst/>
                <a:latin typeface="+mn-lt"/>
                <a:ea typeface="+mn-ea"/>
                <a:cs typeface="+mn-cs"/>
              </a:rPr>
              <a:t>Δ</a:t>
            </a:r>
            <a:r>
              <a:rPr lang="vi-VN" sz="1200" b="0" i="0" kern="1200">
                <a:solidFill>
                  <a:schemeClr val="tx1"/>
                </a:solidFill>
                <a:effectLst/>
                <a:latin typeface="+mn-lt"/>
                <a:ea typeface="+mn-ea"/>
                <a:cs typeface="+mn-cs"/>
              </a:rPr>
              <a:t>NDMI có </a:t>
            </a:r>
            <a:r>
              <a:rPr lang="vi-VN" sz="1200" b="1" i="0" kern="1200">
                <a:solidFill>
                  <a:schemeClr val="tx1"/>
                </a:solidFill>
                <a:effectLst/>
                <a:latin typeface="+mn-lt"/>
                <a:ea typeface="+mn-ea"/>
                <a:cs typeface="+mn-cs"/>
              </a:rPr>
              <a:t>tương quan cao</a:t>
            </a:r>
            <a:r>
              <a:rPr lang="vi-VN" sz="1200" b="0" i="0" kern="1200">
                <a:solidFill>
                  <a:schemeClr val="tx1"/>
                </a:solidFill>
                <a:effectLst/>
                <a:latin typeface="+mn-lt"/>
                <a:ea typeface="+mn-ea"/>
                <a:cs typeface="+mn-cs"/>
              </a:rPr>
              <a:t> (&gt; 0.8) - điều này hợp lý vì cùng phản ánh sức khỏe thực vật. Tuy nhiên, chúng vẫn mang thông tin bổ sung nhau về các khía cạnh khác nhau."</a:t>
            </a:r>
          </a:p>
        </p:txBody>
      </p:sp>
      <p:sp>
        <p:nvSpPr>
          <p:cNvPr id="4" name="Slide Number Placeholder 3"/>
          <p:cNvSpPr>
            <a:spLocks noGrp="1"/>
          </p:cNvSpPr>
          <p:nvPr>
            <p:ph type="sldNum" sz="quarter" idx="5"/>
          </p:nvPr>
        </p:nvSpPr>
        <p:spPr/>
        <p:txBody>
          <a:bodyPr/>
          <a:lstStyle/>
          <a:p>
            <a:fld id="{24C26A95-5308-4C79-A695-9BD191993193}" type="slidenum">
              <a:rPr lang="en-US" smtClean="0"/>
              <a:t>6</a:t>
            </a:fld>
            <a:endParaRPr lang="en-US"/>
          </a:p>
        </p:txBody>
      </p:sp>
    </p:spTree>
    <p:extLst>
      <p:ext uri="{BB962C8B-B14F-4D97-AF65-F5344CB8AC3E}">
        <p14:creationId xmlns:p14="http://schemas.microsoft.com/office/powerpoint/2010/main" val="3552053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"Quy trình thực hiện đồ án bao gồm </a:t>
            </a:r>
            <a:r>
              <a:rPr lang="en-US" sz="1200" b="1" kern="1200">
                <a:solidFill>
                  <a:schemeClr val="tx1"/>
                </a:solidFill>
                <a:effectLst/>
                <a:latin typeface="+mn-lt"/>
                <a:ea typeface="+mn-ea"/>
                <a:cs typeface="+mn-cs"/>
              </a:rPr>
              <a:t>5 bước chính</a:t>
            </a:r>
            <a:r>
              <a:rPr lang="en-US" sz="1200" kern="1200">
                <a:solidFill>
                  <a:schemeClr val="tx1"/>
                </a:solidFill>
                <a:effectLst/>
                <a:latin typeface="+mn-lt"/>
                <a:ea typeface="+mn-ea"/>
                <a:cs typeface="+mn-cs"/>
              </a:rPr>
              <a:t>, được minh họa trong sơ đồ:</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1 - Thu thập và tiền xử lý:</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Em sử dụng nền tảng </a:t>
            </a:r>
            <a:r>
              <a:rPr lang="en-US" sz="1200" b="1" kern="1200">
                <a:solidFill>
                  <a:schemeClr val="tx1"/>
                </a:solidFill>
                <a:effectLst/>
                <a:latin typeface="+mn-lt"/>
                <a:ea typeface="+mn-ea"/>
                <a:cs typeface="+mn-cs"/>
              </a:rPr>
              <a:t>Google Earth Engine</a:t>
            </a:r>
            <a:r>
              <a:rPr lang="en-US" sz="1200" kern="1200">
                <a:solidFill>
                  <a:schemeClr val="tx1"/>
                </a:solidFill>
                <a:effectLst/>
                <a:latin typeface="+mn-lt"/>
                <a:ea typeface="+mn-ea"/>
                <a:cs typeface="+mn-cs"/>
              </a:rPr>
              <a:t> để thu thập dữ liệu Sentinel-1 và Sentinel-2. GEE giúp xử lý nhanh trên cloud, đồng thời cung cấp các sản phẩm đã được hiệu chỉnh khí quyển sẵn. Em áp dụng mặt nạ mây với ngưỡng xác suất 50% để loại bỏ điểm ảnh bị che phủ.</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2 - Trích xuất đặc trưng:</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Tính toán 27 đặc trưng như đã trình bày ở slide trước, bao gồm các kênh phổ, chỉ số thực vật, dữ liệu SAR cho 2 thời kỳ và delta.</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3 - Chuẩn bị mẫu huấn luyện: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Với mỗi điểm thực địa, em trích xuất một </a:t>
            </a:r>
            <a:r>
              <a:rPr lang="en-US" sz="1200" b="1" kern="1200">
                <a:solidFill>
                  <a:schemeClr val="tx1"/>
                </a:solidFill>
                <a:effectLst/>
                <a:latin typeface="+mn-lt"/>
                <a:ea typeface="+mn-ea"/>
                <a:cs typeface="+mn-cs"/>
              </a:rPr>
              <a:t>patch kích thước 3×3 điểm ảnh</a:t>
            </a:r>
            <a:r>
              <a:rPr lang="en-US" sz="1200" kern="1200">
                <a:solidFill>
                  <a:schemeClr val="tx1"/>
                </a:solidFill>
                <a:effectLst/>
                <a:latin typeface="+mn-lt"/>
                <a:ea typeface="+mn-ea"/>
                <a:cs typeface="+mn-cs"/>
              </a:rPr>
              <a:t> - tương đương vùng 30m × 30m. Kích thước này vừa đủ để mô hình học được ngữ cảnh không gian xung quanh, vừa giảm nhiễu. Dữ liệu được chuẩn hóa Z-score và chia thành tập huấn luyện (80%) và tập kiểm tra (20%).</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4 - Huấn luyện mô hình:</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Áp dụng kiểm định chéo 5 phần để đánh giá độ ổn định, sau đó huấn luyện mô hình cuối cùng trên toàn bộ tập huấn luyện.</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Bước 5 - Áp dụng mô hình:</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Sử dụng mô hình đã huấn luyện để dự đoán cho toàn bộ 16,2 triệu điểm ảnh, tạo ra bản đồ phân loại cuối cùng."</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Đi theo flowchart từ trái sang phải</a:t>
            </a:r>
          </a:p>
          <a:p>
            <a:pPr rtl="0" fontAlgn="ctr"/>
            <a:r>
              <a:rPr lang="en-US" sz="1200" kern="1200">
                <a:solidFill>
                  <a:schemeClr val="tx1"/>
                </a:solidFill>
                <a:effectLst/>
                <a:latin typeface="+mn-lt"/>
                <a:ea typeface="+mn-ea"/>
                <a:cs typeface="+mn-cs"/>
              </a:rPr>
              <a:t>Nhấn mạnh Google Earth Engine (công cụ mạnh, miễn phí)</a:t>
            </a:r>
          </a:p>
          <a:p>
            <a:pPr rtl="0" fontAlgn="ctr"/>
            <a:r>
              <a:rPr lang="en-US" sz="1200" kern="1200">
                <a:solidFill>
                  <a:schemeClr val="tx1"/>
                </a:solidFill>
                <a:effectLst/>
                <a:latin typeface="+mn-lt"/>
                <a:ea typeface="+mn-ea"/>
                <a:cs typeface="+mn-cs"/>
              </a:rPr>
              <a:t>Giải thích tại sao chọn patch 3×3</a:t>
            </a:r>
          </a:p>
          <a:p>
            <a:r>
              <a:rPr lang="en-US" sz="1200" b="1" kern="1200">
                <a:solidFill>
                  <a:schemeClr val="tx1"/>
                </a:solidFill>
                <a:effectLst/>
                <a:latin typeface="+mn-lt"/>
                <a:ea typeface="+mn-ea"/>
                <a:cs typeface="+mn-cs"/>
              </a:rPr>
              <a:t>Gesture:</a:t>
            </a:r>
            <a:r>
              <a:rPr lang="en-US" sz="1200" kern="1200">
                <a:solidFill>
                  <a:schemeClr val="tx1"/>
                </a:solidFill>
                <a:effectLst/>
                <a:latin typeface="+mn-lt"/>
                <a:ea typeface="+mn-ea"/>
                <a:cs typeface="+mn-cs"/>
              </a:rPr>
              <a:t> Trỏ theo từng bước trên sơ đồ flowchart</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7</a:t>
            </a:fld>
            <a:endParaRPr lang="en-US"/>
          </a:p>
        </p:txBody>
      </p:sp>
    </p:spTree>
    <p:extLst>
      <p:ext uri="{BB962C8B-B14F-4D97-AF65-F5344CB8AC3E}">
        <p14:creationId xmlns:p14="http://schemas.microsoft.com/office/powerpoint/2010/main" val="27078549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Thiết kế kiến trúc:</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Đồ án sử dụng mô hình mạng nơ-ron tích chập được thiết kế </a:t>
            </a:r>
            <a:r>
              <a:rPr lang="en-US" sz="1200" b="1" kern="1200">
                <a:solidFill>
                  <a:schemeClr val="tx1"/>
                </a:solidFill>
                <a:effectLst/>
                <a:latin typeface="+mn-lt"/>
                <a:ea typeface="+mn-ea"/>
                <a:cs typeface="+mn-cs"/>
              </a:rPr>
              <a:t>tùy chỉnh</a:t>
            </a:r>
            <a:r>
              <a:rPr lang="en-US" sz="1200" kern="1200">
                <a:solidFill>
                  <a:schemeClr val="tx1"/>
                </a:solidFill>
                <a:effectLst/>
                <a:latin typeface="+mn-lt"/>
                <a:ea typeface="+mn-ea"/>
                <a:cs typeface="+mn-cs"/>
              </a:rPr>
              <a:t> cho bộ dữ liệu nhỏ 2.630 mẫu. Đầu vào là các patch </a:t>
            </a:r>
            <a:r>
              <a:rPr lang="en-US" sz="1200" b="1" kern="1200">
                <a:solidFill>
                  <a:schemeClr val="tx1"/>
                </a:solidFill>
                <a:effectLst/>
                <a:latin typeface="+mn-lt"/>
                <a:ea typeface="+mn-ea"/>
                <a:cs typeface="+mn-cs"/>
              </a:rPr>
              <a:t>3×3×27</a:t>
            </a:r>
            <a:r>
              <a:rPr lang="en-US" sz="1200" kern="1200">
                <a:solidFill>
                  <a:schemeClr val="tx1"/>
                </a:solidFill>
                <a:effectLst/>
                <a:latin typeface="+mn-lt"/>
                <a:ea typeface="+mn-ea"/>
                <a:cs typeface="+mn-cs"/>
              </a:rPr>
              <a:t> - nghĩa là 3×3 điểm ảnh với 27 kênh đặc trưng.</a:t>
            </a: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Mô hình gồm các thành phần chính:</a:t>
            </a:r>
          </a:p>
          <a:p>
            <a:pPr rtl="0" fontAlgn="ctr"/>
            <a:r>
              <a:rPr lang="en-US" sz="1200" b="1" kern="1200">
                <a:solidFill>
                  <a:schemeClr val="tx1"/>
                </a:solidFill>
                <a:effectLst/>
                <a:latin typeface="+mn-lt"/>
                <a:ea typeface="+mn-ea"/>
                <a:cs typeface="+mn-cs"/>
              </a:rPr>
              <a:t>Khối tích chập thứ nhất</a:t>
            </a:r>
            <a:r>
              <a:rPr lang="en-US" sz="1200" kern="1200">
                <a:solidFill>
                  <a:schemeClr val="tx1"/>
                </a:solidFill>
                <a:effectLst/>
                <a:latin typeface="+mn-lt"/>
                <a:ea typeface="+mn-ea"/>
                <a:cs typeface="+mn-cs"/>
              </a:rPr>
              <a:t>: Sử dụng 64 bộ lọc 3×3 để trích xuất đặc trưng không gian từ 27 kênh đầu vào</a:t>
            </a:r>
          </a:p>
          <a:p>
            <a:pPr rtl="0" fontAlgn="ctr"/>
            <a:r>
              <a:rPr lang="en-US" sz="1200" b="1" kern="1200">
                <a:solidFill>
                  <a:schemeClr val="tx1"/>
                </a:solidFill>
                <a:effectLst/>
                <a:latin typeface="+mn-lt"/>
                <a:ea typeface="+mn-ea"/>
                <a:cs typeface="+mn-cs"/>
              </a:rPr>
              <a:t>Khối tích chập thứ hai</a:t>
            </a:r>
            <a:r>
              <a:rPr lang="en-US" sz="1200" kern="1200">
                <a:solidFill>
                  <a:schemeClr val="tx1"/>
                </a:solidFill>
                <a:effectLst/>
                <a:latin typeface="+mn-lt"/>
                <a:ea typeface="+mn-ea"/>
                <a:cs typeface="+mn-cs"/>
              </a:rPr>
              <a:t>: Giảm xuống 32 bộ lọc để nén thông tin</a:t>
            </a:r>
          </a:p>
          <a:p>
            <a:pPr rtl="0" fontAlgn="ctr"/>
            <a:r>
              <a:rPr lang="en-US" sz="1200" b="1" kern="1200">
                <a:solidFill>
                  <a:schemeClr val="tx1"/>
                </a:solidFill>
                <a:effectLst/>
                <a:latin typeface="+mn-lt"/>
                <a:ea typeface="+mn-ea"/>
                <a:cs typeface="+mn-cs"/>
              </a:rPr>
              <a:t>Global Average Pooling</a:t>
            </a:r>
            <a:r>
              <a:rPr lang="en-US" sz="1200" kern="1200">
                <a:solidFill>
                  <a:schemeClr val="tx1"/>
                </a:solidFill>
                <a:effectLst/>
                <a:latin typeface="+mn-lt"/>
                <a:ea typeface="+mn-ea"/>
                <a:cs typeface="+mn-cs"/>
              </a:rPr>
              <a:t>: Thay thế lớp Fully Connected truyền thống, giúp giảm mạnh số tham số</a:t>
            </a:r>
          </a:p>
          <a:p>
            <a:pPr rtl="0" fontAlgn="ctr"/>
            <a:r>
              <a:rPr lang="en-US" sz="1200" b="1" kern="1200">
                <a:solidFill>
                  <a:schemeClr val="tx1"/>
                </a:solidFill>
                <a:effectLst/>
                <a:latin typeface="+mn-lt"/>
                <a:ea typeface="+mn-ea"/>
                <a:cs typeface="+mn-cs"/>
              </a:rPr>
              <a:t>2 lớp FC cuối</a:t>
            </a:r>
            <a:r>
              <a:rPr lang="en-US" sz="1200" kern="1200">
                <a:solidFill>
                  <a:schemeClr val="tx1"/>
                </a:solidFill>
                <a:effectLst/>
                <a:latin typeface="+mn-lt"/>
                <a:ea typeface="+mn-ea"/>
                <a:cs typeface="+mn-cs"/>
              </a:rPr>
              <a:t>: Mở rộng lên 64 rồi co xuống 4 chiều tương ứng 4 lớp phân loại</a:t>
            </a:r>
          </a:p>
          <a:p>
            <a:r>
              <a:rPr lang="en-US" sz="1200" kern="1200">
                <a:solidFill>
                  <a:schemeClr val="tx1"/>
                </a:solidFill>
                <a:effectLst/>
                <a:latin typeface="+mn-lt"/>
                <a:ea typeface="+mn-ea"/>
                <a:cs typeface="+mn-cs"/>
              </a:rPr>
              <a:t>Tổng cộng mô hình có </a:t>
            </a:r>
            <a:r>
              <a:rPr lang="en-US" sz="1200" b="1" kern="1200">
                <a:solidFill>
                  <a:schemeClr val="tx1"/>
                </a:solidFill>
                <a:effectLst/>
                <a:latin typeface="+mn-lt"/>
                <a:ea typeface="+mn-ea"/>
                <a:cs typeface="+mn-cs"/>
              </a:rPr>
              <a:t>36.676 tham số</a:t>
            </a:r>
            <a:r>
              <a:rPr lang="en-US" sz="1200" kern="1200">
                <a:solidFill>
                  <a:schemeClr val="tx1"/>
                </a:solidFill>
                <a:effectLst/>
                <a:latin typeface="+mn-lt"/>
                <a:ea typeface="+mn-ea"/>
                <a:cs typeface="+mn-cs"/>
              </a:rPr>
              <a:t> - con số này khá nhỏ so với các mô hình CNN thông thường.</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Vấn đề quan trọng: Ngăn ngừa quá khớp</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Với tỷ lệ mẫu/tham số chỉ 72:1 - thấp hơn mức khuyến nghị 100:1 - nguy cơ quá khớp rất cao. Em đã áp dụng </a:t>
            </a:r>
            <a:r>
              <a:rPr lang="en-US" sz="1200" b="1" kern="1200">
                <a:solidFill>
                  <a:schemeClr val="tx1"/>
                </a:solidFill>
                <a:effectLst/>
                <a:latin typeface="+mn-lt"/>
                <a:ea typeface="+mn-ea"/>
                <a:cs typeface="+mn-cs"/>
              </a:rPr>
              <a:t>3 kỹ thuật điều chuẩn mạnh</a:t>
            </a:r>
            <a:r>
              <a:rPr lang="en-US" sz="1200" kern="1200">
                <a:solidFill>
                  <a:schemeClr val="tx1"/>
                </a:solidFill>
                <a:effectLst/>
                <a:latin typeface="+mn-lt"/>
                <a:ea typeface="+mn-ea"/>
                <a:cs typeface="+mn-cs"/>
              </a:rPr>
              <a:t>:</a:t>
            </a:r>
          </a:p>
          <a:p>
            <a:pPr rtl="0" fontAlgn="ctr"/>
            <a:r>
              <a:rPr lang="en-US" sz="1200" b="1" i="0" kern="1200">
                <a:solidFill>
                  <a:schemeClr val="tx1"/>
                </a:solidFill>
                <a:effectLst/>
                <a:latin typeface="+mn-lt"/>
                <a:ea typeface="+mn-ea"/>
                <a:cs typeface="+mn-cs"/>
              </a:rPr>
              <a:t>Batch Normalization</a:t>
            </a:r>
            <a:r>
              <a:rPr lang="en-US" sz="1200" b="0" i="0" kern="1200">
                <a:solidFill>
                  <a:schemeClr val="tx1"/>
                </a:solidFill>
                <a:effectLst/>
                <a:latin typeface="+mn-lt"/>
                <a:ea typeface="+mn-ea"/>
                <a:cs typeface="+mn-cs"/>
              </a:rPr>
              <a:t> sau mỗi lớp - ổn định quá trình huấn luyện</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Dropout tỷ lệ 70%</a:t>
            </a:r>
            <a:r>
              <a:rPr lang="en-US" sz="1200" b="0" i="0" kern="1200">
                <a:solidFill>
                  <a:schemeClr val="tx1"/>
                </a:solidFill>
                <a:effectLst/>
                <a:latin typeface="+mn-lt"/>
                <a:ea typeface="+mn-ea"/>
                <a:cs typeface="+mn-cs"/>
              </a:rPr>
              <a:t> - cao hơn mức thông thường 20-50%, buộc mô hình học robust hơn</a:t>
            </a:r>
            <a:endParaRPr lang="en-US" sz="1200" b="1" i="0" kern="1200">
              <a:solidFill>
                <a:schemeClr val="tx1"/>
              </a:solidFill>
              <a:effectLst/>
              <a:latin typeface="+mn-lt"/>
              <a:ea typeface="+mn-ea"/>
              <a:cs typeface="+mn-cs"/>
            </a:endParaRPr>
          </a:p>
          <a:p>
            <a:pPr rtl="0" fontAlgn="ctr"/>
            <a:r>
              <a:rPr lang="en-US" sz="1200" b="1" i="0" kern="1200">
                <a:solidFill>
                  <a:schemeClr val="tx1"/>
                </a:solidFill>
                <a:effectLst/>
                <a:latin typeface="+mn-lt"/>
                <a:ea typeface="+mn-ea"/>
                <a:cs typeface="+mn-cs"/>
              </a:rPr>
              <a:t>Weight Decay 10⁻³</a:t>
            </a:r>
            <a:r>
              <a:rPr lang="en-US" sz="1200" b="0" i="0" kern="1200">
                <a:solidFill>
                  <a:schemeClr val="tx1"/>
                </a:solidFill>
                <a:effectLst/>
                <a:latin typeface="+mn-lt"/>
                <a:ea typeface="+mn-ea"/>
                <a:cs typeface="+mn-cs"/>
              </a:rPr>
              <a:t> - phạt trọng số lớn</a:t>
            </a:r>
            <a:endParaRPr lang="en-US" sz="1200" b="1" i="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Huấn luyện:</a:t>
            </a:r>
            <a:endParaRPr lang="en-US" sz="1200" kern="1200">
              <a:solidFill>
                <a:schemeClr val="tx1"/>
              </a:solidFill>
              <a:effectLst/>
              <a:latin typeface="+mn-lt"/>
              <a:ea typeface="+mn-ea"/>
              <a:cs typeface="+mn-cs"/>
            </a:endParaRPr>
          </a:p>
          <a:p>
            <a:pPr rtl="0" fontAlgn="ctr"/>
            <a:r>
              <a:rPr lang="en-US" sz="1200" kern="1200">
                <a:solidFill>
                  <a:schemeClr val="tx1"/>
                </a:solidFill>
                <a:effectLst/>
                <a:latin typeface="+mn-lt"/>
                <a:ea typeface="+mn-ea"/>
                <a:cs typeface="+mn-cs"/>
              </a:rPr>
              <a:t>Optimizer: AdamW - phiên bản cải tiến của Adam</a:t>
            </a:r>
          </a:p>
          <a:p>
            <a:pPr rtl="0" fontAlgn="ctr"/>
            <a:r>
              <a:rPr lang="en-US" sz="1200" kern="1200">
                <a:solidFill>
                  <a:schemeClr val="tx1"/>
                </a:solidFill>
                <a:effectLst/>
                <a:latin typeface="+mn-lt"/>
                <a:ea typeface="+mn-ea"/>
                <a:cs typeface="+mn-cs"/>
              </a:rPr>
              <a:t>Learning rate: 0.001 với ReduceLROnPlateau - tự động giảm khi loss không cải thiện</a:t>
            </a:r>
          </a:p>
          <a:p>
            <a:pPr rtl="0" fontAlgn="ctr"/>
            <a:r>
              <a:rPr lang="en-US" sz="1200" kern="1200">
                <a:solidFill>
                  <a:schemeClr val="tx1"/>
                </a:solidFill>
                <a:effectLst/>
                <a:latin typeface="+mn-lt"/>
                <a:ea typeface="+mn-ea"/>
                <a:cs typeface="+mn-cs"/>
              </a:rPr>
              <a:t>Early stopping với patience 15 epochs</a:t>
            </a:r>
          </a:p>
          <a:p>
            <a:pPr rtl="0" fontAlgn="ctr"/>
            <a:r>
              <a:rPr lang="en-US" sz="1200" b="1" kern="1200">
                <a:solidFill>
                  <a:schemeClr val="tx1"/>
                </a:solidFill>
                <a:effectLst/>
                <a:latin typeface="+mn-lt"/>
                <a:ea typeface="+mn-ea"/>
                <a:cs typeface="+mn-cs"/>
              </a:rPr>
              <a:t>Kiểm định chéo 5 phần</a:t>
            </a:r>
            <a:r>
              <a:rPr lang="en-US" sz="1200" kern="1200">
                <a:solidFill>
                  <a:schemeClr val="tx1"/>
                </a:solidFill>
                <a:effectLst/>
                <a:latin typeface="+mn-lt"/>
                <a:ea typeface="+mn-ea"/>
                <a:cs typeface="+mn-cs"/>
              </a:rPr>
              <a:t> để đánh giá độ ổn định</a:t>
            </a:r>
          </a:p>
          <a:p>
            <a:r>
              <a:rPr lang="en-US" sz="1200" kern="1200">
                <a:solidFill>
                  <a:schemeClr val="tx1"/>
                </a:solidFill>
                <a:effectLst/>
                <a:latin typeface="+mn-lt"/>
                <a:ea typeface="+mn-ea"/>
                <a:cs typeface="+mn-cs"/>
              </a:rPr>
              <a:t>Quy trình này đảm bảo mô hình không bị quá khớp dù dữ liệu nhỏ."</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"thiết kế tùy chỉnh" - không phải copy kiến trúc có sẵn</a:t>
            </a:r>
          </a:p>
          <a:p>
            <a:pPr rtl="0" fontAlgn="ctr"/>
            <a:r>
              <a:rPr lang="en-US" sz="1200" kern="1200">
                <a:solidFill>
                  <a:schemeClr val="tx1"/>
                </a:solidFill>
                <a:effectLst/>
                <a:latin typeface="+mn-lt"/>
                <a:ea typeface="+mn-ea"/>
                <a:cs typeface="+mn-cs"/>
              </a:rPr>
              <a:t>Giải thích rõ vấn đề quá khớp và cách giải quyết</a:t>
            </a:r>
          </a:p>
          <a:p>
            <a:pPr rtl="0" fontAlgn="ctr"/>
            <a:r>
              <a:rPr lang="en-US" sz="1200" kern="1200">
                <a:solidFill>
                  <a:schemeClr val="tx1"/>
                </a:solidFill>
                <a:effectLst/>
                <a:latin typeface="+mn-lt"/>
                <a:ea typeface="+mn-ea"/>
                <a:cs typeface="+mn-cs"/>
              </a:rPr>
              <a:t>Dropout 70% là điểm đặc biệt - cao hơn bình thường</a:t>
            </a:r>
          </a:p>
          <a:p>
            <a:pPr rtl="0" fontAlgn="ctr"/>
            <a:r>
              <a:rPr lang="en-US" sz="1200" kern="1200">
                <a:solidFill>
                  <a:schemeClr val="tx1"/>
                </a:solidFill>
                <a:effectLst/>
                <a:latin typeface="+mn-lt"/>
                <a:ea typeface="+mn-ea"/>
                <a:cs typeface="+mn-cs"/>
              </a:rPr>
              <a:t>Có thể bỏ qua chi tiết bảng tham số nếu hội đồng không quan tâm</a:t>
            </a:r>
          </a:p>
          <a:p>
            <a:r>
              <a:rPr lang="en-US" sz="1200" b="1" kern="1200">
                <a:solidFill>
                  <a:schemeClr val="tx1"/>
                </a:solidFill>
                <a:effectLst/>
                <a:latin typeface="+mn-lt"/>
                <a:ea typeface="+mn-ea"/>
                <a:cs typeface="+mn-cs"/>
              </a:rPr>
              <a:t>Tip:</a:t>
            </a:r>
            <a:r>
              <a:rPr lang="en-US" sz="1200" kern="1200">
                <a:solidFill>
                  <a:schemeClr val="tx1"/>
                </a:solidFill>
                <a:effectLst/>
                <a:latin typeface="+mn-lt"/>
                <a:ea typeface="+mn-ea"/>
                <a:cs typeface="+mn-cs"/>
              </a:rPr>
              <a:t> Trỏ vào sơ đồ kiến trúc khi giải thích từng khối</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8</a:t>
            </a:fld>
            <a:endParaRPr lang="en-US"/>
          </a:p>
        </p:txBody>
      </p:sp>
    </p:spTree>
    <p:extLst>
      <p:ext uri="{BB962C8B-B14F-4D97-AF65-F5344CB8AC3E}">
        <p14:creationId xmlns:p14="http://schemas.microsoft.com/office/powerpoint/2010/main" val="705814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a:solidFill>
                  <a:schemeClr val="tx1"/>
                </a:solidFill>
                <a:effectLst/>
                <a:latin typeface="+mn-lt"/>
                <a:ea typeface="+mn-ea"/>
                <a:cs typeface="+mn-cs"/>
              </a:rPr>
              <a:t>"</a:t>
            </a:r>
            <a:r>
              <a:rPr lang="en-US" sz="1200" b="1" kern="1200">
                <a:solidFill>
                  <a:schemeClr val="tx1"/>
                </a:solidFill>
                <a:effectLst/>
                <a:latin typeface="+mn-lt"/>
                <a:ea typeface="+mn-ea"/>
                <a:cs typeface="+mn-cs"/>
              </a:rPr>
              <a:t>Kết quả kiểm định chéo 5 phần: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Để đánh giá độ ổn định của mô hình, em áp dụng kiểm định chéo 5 phần trên 80% dữ liệu. Kết quả cho thấy:</a:t>
            </a:r>
          </a:p>
          <a:p>
            <a:pPr rtl="0" fontAlgn="ctr"/>
            <a:r>
              <a:rPr lang="en-US" sz="1200" b="1" kern="1200">
                <a:solidFill>
                  <a:schemeClr val="tx1"/>
                </a:solidFill>
                <a:effectLst/>
                <a:latin typeface="+mn-lt"/>
                <a:ea typeface="+mn-ea"/>
                <a:cs typeface="+mn-cs"/>
              </a:rPr>
              <a:t>CV Accuracy trung bình: 98.48%</a:t>
            </a:r>
            <a:r>
              <a:rPr lang="en-US" sz="1200" kern="1200">
                <a:solidFill>
                  <a:schemeClr val="tx1"/>
                </a:solidFill>
                <a:effectLst/>
                <a:latin typeface="+mn-lt"/>
                <a:ea typeface="+mn-ea"/>
                <a:cs typeface="+mn-cs"/>
              </a:rPr>
              <a:t> với độ lệch chuẩn rất thấp </a:t>
            </a:r>
            <a:r>
              <a:rPr lang="en-US" sz="1200" b="1" kern="1200">
                <a:solidFill>
                  <a:schemeClr val="tx1"/>
                </a:solidFill>
                <a:effectLst/>
                <a:latin typeface="+mn-lt"/>
                <a:ea typeface="+mn-ea"/>
                <a:cs typeface="+mn-cs"/>
              </a:rPr>
              <a:t>±0.36%</a:t>
            </a:r>
            <a:endParaRPr lang="en-US" sz="1200" kern="1200">
              <a:solidFill>
                <a:schemeClr val="tx1"/>
              </a:solidFill>
              <a:effectLst/>
              <a:latin typeface="+mn-lt"/>
              <a:ea typeface="+mn-ea"/>
              <a:cs typeface="+mn-cs"/>
            </a:endParaRPr>
          </a:p>
          <a:p>
            <a:pPr rtl="0" fontAlgn="ctr"/>
            <a:r>
              <a:rPr lang="en-US" sz="1200" kern="1200">
                <a:solidFill>
                  <a:schemeClr val="tx1"/>
                </a:solidFill>
                <a:effectLst/>
                <a:latin typeface="+mn-lt"/>
                <a:ea typeface="+mn-ea"/>
                <a:cs typeface="+mn-cs"/>
              </a:rPr>
              <a:t>Accuracy của 5 phần dao động từ 98.10% đến 99.05% - biên độ chênh lệch chỉ 0.95%</a:t>
            </a:r>
          </a:p>
          <a:p>
            <a:r>
              <a:rPr lang="en-US" sz="1200" kern="1200">
                <a:solidFill>
                  <a:schemeClr val="tx1"/>
                </a:solidFill>
                <a:effectLst/>
                <a:latin typeface="+mn-lt"/>
                <a:ea typeface="+mn-ea"/>
                <a:cs typeface="+mn-cs"/>
              </a:rPr>
              <a:t>Điều này chứng minh mô hình có </a:t>
            </a:r>
            <a:r>
              <a:rPr lang="en-US" sz="1200" b="1" kern="1200">
                <a:solidFill>
                  <a:schemeClr val="tx1"/>
                </a:solidFill>
                <a:effectLst/>
                <a:latin typeface="+mn-lt"/>
                <a:ea typeface="+mn-ea"/>
                <a:cs typeface="+mn-cs"/>
              </a:rPr>
              <a:t>độ ổn định rất cao</a:t>
            </a:r>
            <a:r>
              <a:rPr lang="en-US" sz="1200" kern="1200">
                <a:solidFill>
                  <a:schemeClr val="tx1"/>
                </a:solidFill>
                <a:effectLst/>
                <a:latin typeface="+mn-lt"/>
                <a:ea typeface="+mn-ea"/>
                <a:cs typeface="+mn-cs"/>
              </a:rPr>
              <a:t>, không phụ thuộc vào cách chia dữ liệu.</a:t>
            </a:r>
          </a:p>
          <a:p>
            <a:r>
              <a:rPr lang="en-US" sz="1200" kern="1200">
                <a:solidFill>
                  <a:schemeClr val="tx1"/>
                </a:solidFill>
                <a:effectLst/>
                <a:latin typeface="+mn-lt"/>
                <a:ea typeface="+mn-ea"/>
                <a:cs typeface="+mn-cs"/>
              </a:rPr>
              <a:t> </a:t>
            </a:r>
          </a:p>
          <a:p>
            <a:r>
              <a:rPr lang="en-US" sz="1200" b="1" kern="1200">
                <a:solidFill>
                  <a:schemeClr val="tx1"/>
                </a:solidFill>
                <a:effectLst/>
                <a:latin typeface="+mn-lt"/>
                <a:ea typeface="+mn-ea"/>
                <a:cs typeface="+mn-cs"/>
              </a:rPr>
              <a:t>Kết quả trên tập kiểm tra:</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Sau khi huấn luyện mô hình cuối cùng trên 80% dữ liệu, em đánh giá trên tập kiểm tra độc lập 526 mẫu. Kết quả:</a:t>
            </a:r>
          </a:p>
          <a:p>
            <a:pPr rtl="0" fontAlgn="ctr"/>
            <a:r>
              <a:rPr lang="en-US" sz="1200" b="1" kern="1200">
                <a:solidFill>
                  <a:schemeClr val="tx1"/>
                </a:solidFill>
                <a:effectLst/>
                <a:latin typeface="+mn-lt"/>
                <a:ea typeface="+mn-ea"/>
                <a:cs typeface="+mn-cs"/>
              </a:rPr>
              <a:t>Accuracy: 98.86%</a:t>
            </a:r>
            <a:endParaRPr lang="en-US" sz="1200" kern="1200">
              <a:solidFill>
                <a:schemeClr val="tx1"/>
              </a:solidFill>
              <a:effectLst/>
              <a:latin typeface="+mn-lt"/>
              <a:ea typeface="+mn-ea"/>
              <a:cs typeface="+mn-cs"/>
            </a:endParaRPr>
          </a:p>
          <a:p>
            <a:pPr rtl="0" fontAlgn="ctr"/>
            <a:r>
              <a:rPr lang="en-US" sz="1200" b="1" kern="1200">
                <a:solidFill>
                  <a:schemeClr val="tx1"/>
                </a:solidFill>
                <a:effectLst/>
                <a:latin typeface="+mn-lt"/>
                <a:ea typeface="+mn-ea"/>
                <a:cs typeface="+mn-cs"/>
              </a:rPr>
              <a:t>ROC-AUC: 99.98%</a:t>
            </a:r>
            <a:r>
              <a:rPr lang="en-US" sz="1200" kern="1200">
                <a:solidFill>
                  <a:schemeClr val="tx1"/>
                </a:solidFill>
                <a:effectLst/>
                <a:latin typeface="+mn-lt"/>
                <a:ea typeface="+mn-ea"/>
                <a:cs typeface="+mn-cs"/>
              </a:rPr>
              <a:t> - gần như hoàn hảo</a:t>
            </a:r>
          </a:p>
          <a:p>
            <a:pPr rtl="0" fontAlgn="ctr"/>
            <a:r>
              <a:rPr lang="en-US" sz="1200" b="1" kern="1200">
                <a:solidFill>
                  <a:schemeClr val="tx1"/>
                </a:solidFill>
                <a:effectLst/>
                <a:latin typeface="+mn-lt"/>
                <a:ea typeface="+mn-ea"/>
                <a:cs typeface="+mn-cs"/>
              </a:rPr>
              <a:t>Precision, Recall, F1-Score đều đạt 98.86%</a:t>
            </a:r>
            <a:endParaRPr lang="en-US" sz="120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Phân tích ma trận nhầm lẫn: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Từ ma trận nhầm lẫn, có thể thấy:</a:t>
            </a:r>
          </a:p>
          <a:p>
            <a:pPr rtl="0" fontAlgn="ctr"/>
            <a:r>
              <a:rPr lang="en-US" sz="1200" b="1" kern="1200">
                <a:solidFill>
                  <a:schemeClr val="tx1"/>
                </a:solidFill>
                <a:effectLst/>
                <a:latin typeface="+mn-lt"/>
                <a:ea typeface="+mn-ea"/>
                <a:cs typeface="+mn-cs"/>
              </a:rPr>
              <a:t>Lớp Phi rừng (2)</a:t>
            </a:r>
            <a:r>
              <a:rPr lang="en-US" sz="1200" kern="1200">
                <a:solidFill>
                  <a:schemeClr val="tx1"/>
                </a:solidFill>
                <a:effectLst/>
                <a:latin typeface="+mn-lt"/>
                <a:ea typeface="+mn-ea"/>
                <a:cs typeface="+mn-cs"/>
              </a:rPr>
              <a:t> và </a:t>
            </a:r>
            <a:r>
              <a:rPr lang="en-US" sz="1200" b="1" kern="1200">
                <a:solidFill>
                  <a:schemeClr val="tx1"/>
                </a:solidFill>
                <a:effectLst/>
                <a:latin typeface="+mn-lt"/>
                <a:ea typeface="+mn-ea"/>
                <a:cs typeface="+mn-cs"/>
              </a:rPr>
              <a:t>Phục hồi rừng (3)</a:t>
            </a:r>
            <a:r>
              <a:rPr lang="en-US" sz="1200" kern="1200">
                <a:solidFill>
                  <a:schemeClr val="tx1"/>
                </a:solidFill>
                <a:effectLst/>
                <a:latin typeface="+mn-lt"/>
                <a:ea typeface="+mn-ea"/>
                <a:cs typeface="+mn-cs"/>
              </a:rPr>
              <a:t>: Phân loại hoàn hảo 100%, không có lỗi nào</a:t>
            </a:r>
          </a:p>
          <a:p>
            <a:pPr rtl="0" fontAlgn="ctr"/>
            <a:r>
              <a:rPr lang="en-US" sz="1200" b="1" kern="1200">
                <a:solidFill>
                  <a:schemeClr val="tx1"/>
                </a:solidFill>
                <a:effectLst/>
                <a:latin typeface="+mn-lt"/>
                <a:ea typeface="+mn-ea"/>
                <a:cs typeface="+mn-cs"/>
              </a:rPr>
              <a:t>Lớp Rừng ổn định (0)</a:t>
            </a:r>
            <a:r>
              <a:rPr lang="en-US" sz="1200" kern="1200">
                <a:solidFill>
                  <a:schemeClr val="tx1"/>
                </a:solidFill>
                <a:effectLst/>
                <a:latin typeface="+mn-lt"/>
                <a:ea typeface="+mn-ea"/>
                <a:cs typeface="+mn-cs"/>
              </a:rPr>
              <a:t> và </a:t>
            </a:r>
            <a:r>
              <a:rPr lang="en-US" sz="1200" b="1" kern="1200">
                <a:solidFill>
                  <a:schemeClr val="tx1"/>
                </a:solidFill>
                <a:effectLst/>
                <a:latin typeface="+mn-lt"/>
                <a:ea typeface="+mn-ea"/>
                <a:cs typeface="+mn-cs"/>
              </a:rPr>
              <a:t>Mất rừng (1)</a:t>
            </a:r>
            <a:r>
              <a:rPr lang="en-US" sz="1200" kern="1200">
                <a:solidFill>
                  <a:schemeClr val="tx1"/>
                </a:solidFill>
                <a:effectLst/>
                <a:latin typeface="+mn-lt"/>
                <a:ea typeface="+mn-ea"/>
                <a:cs typeface="+mn-cs"/>
              </a:rPr>
              <a:t>: Có nhầm lẫn nhỏ giữa 2 lớp này</a:t>
            </a:r>
          </a:p>
          <a:p>
            <a:pPr lvl="1" rtl="0" fontAlgn="ctr"/>
            <a:r>
              <a:rPr lang="en-US" sz="1200" kern="1200">
                <a:solidFill>
                  <a:schemeClr val="tx1"/>
                </a:solidFill>
                <a:effectLst/>
                <a:latin typeface="+mn-lt"/>
                <a:ea typeface="+mn-ea"/>
                <a:cs typeface="+mn-cs"/>
              </a:rPr>
              <a:t>2 mẫu Rừng ổn định bị nhầm thành Mất rừng</a:t>
            </a:r>
          </a:p>
          <a:p>
            <a:pPr lvl="1" rtl="0" fontAlgn="ctr"/>
            <a:r>
              <a:rPr lang="en-US" sz="1200" kern="1200">
                <a:solidFill>
                  <a:schemeClr val="tx1"/>
                </a:solidFill>
                <a:effectLst/>
                <a:latin typeface="+mn-lt"/>
                <a:ea typeface="+mn-ea"/>
                <a:cs typeface="+mn-cs"/>
              </a:rPr>
              <a:t>4 mẫu Mất rừng bị nhầm thành Rừng ổn định</a:t>
            </a:r>
          </a:p>
          <a:p>
            <a:pPr lvl="1" rtl="0" fontAlgn="ctr"/>
            <a:r>
              <a:rPr lang="en-US" sz="1200" kern="1200">
                <a:solidFill>
                  <a:schemeClr val="tx1"/>
                </a:solidFill>
                <a:effectLst/>
                <a:latin typeface="+mn-lt"/>
                <a:ea typeface="+mn-ea"/>
                <a:cs typeface="+mn-cs"/>
              </a:rPr>
              <a:t>Tổng cộng chỉ </a:t>
            </a:r>
            <a:r>
              <a:rPr lang="en-US" sz="1200" b="1" kern="1200">
                <a:solidFill>
                  <a:schemeClr val="tx1"/>
                </a:solidFill>
                <a:effectLst/>
                <a:latin typeface="+mn-lt"/>
                <a:ea typeface="+mn-ea"/>
                <a:cs typeface="+mn-cs"/>
              </a:rPr>
              <a:t>6 lỗi trên 526 mẫu</a:t>
            </a:r>
            <a:r>
              <a:rPr lang="en-US" sz="1200" kern="1200">
                <a:solidFill>
                  <a:schemeClr val="tx1"/>
                </a:solidFill>
                <a:effectLst/>
                <a:latin typeface="+mn-lt"/>
                <a:ea typeface="+mn-ea"/>
                <a:cs typeface="+mn-cs"/>
              </a:rPr>
              <a:t> - tỷ lệ lỗi </a:t>
            </a:r>
            <a:r>
              <a:rPr lang="en-US" sz="1200" b="1" kern="1200">
                <a:solidFill>
                  <a:schemeClr val="tx1"/>
                </a:solidFill>
                <a:effectLst/>
                <a:latin typeface="+mn-lt"/>
                <a:ea typeface="+mn-ea"/>
                <a:cs typeface="+mn-cs"/>
              </a:rPr>
              <a:t>1.14%</a:t>
            </a:r>
            <a:endParaRPr lang="en-US" sz="1200" kern="1200">
              <a:solidFill>
                <a:schemeClr val="tx1"/>
              </a:solidFill>
              <a:effectLst/>
              <a:latin typeface="+mn-lt"/>
              <a:ea typeface="+mn-ea"/>
              <a:cs typeface="+mn-cs"/>
            </a:endParaRPr>
          </a:p>
          <a:p>
            <a:r>
              <a:rPr lang="en-US" sz="1200" b="1" kern="1200">
                <a:solidFill>
                  <a:schemeClr val="tx1"/>
                </a:solidFill>
                <a:effectLst/>
                <a:latin typeface="+mn-lt"/>
                <a:ea typeface="+mn-ea"/>
                <a:cs typeface="+mn-cs"/>
              </a:rPr>
              <a:t>Giải thích nhầm lẫn: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r>
              <a:rPr lang="en-US" sz="1200" kern="1200">
                <a:solidFill>
                  <a:schemeClr val="tx1"/>
                </a:solidFill>
                <a:effectLst/>
                <a:latin typeface="+mn-lt"/>
                <a:ea typeface="+mn-ea"/>
                <a:cs typeface="+mn-cs"/>
              </a:rPr>
              <a:t>Việc nhầm lẫn giữa 2 lớp này là hợp lý vì:</a:t>
            </a:r>
          </a:p>
          <a:p>
            <a:pPr rtl="0" fontAlgn="ctr"/>
            <a:r>
              <a:rPr lang="en-US" sz="1200" kern="1200">
                <a:solidFill>
                  <a:schemeClr val="tx1"/>
                </a:solidFill>
                <a:effectLst/>
                <a:latin typeface="+mn-lt"/>
                <a:ea typeface="+mn-ea"/>
                <a:cs typeface="+mn-cs"/>
              </a:rPr>
              <a:t>Cả 2 đều có rừng ở ít nhất 1 thời điểm → đặc trưng phổ tương đồng</a:t>
            </a:r>
          </a:p>
          <a:p>
            <a:pPr rtl="0" fontAlgn="ctr"/>
            <a:r>
              <a:rPr lang="en-US" sz="1200" kern="1200">
                <a:solidFill>
                  <a:schemeClr val="tx1"/>
                </a:solidFill>
                <a:effectLst/>
                <a:latin typeface="+mn-lt"/>
                <a:ea typeface="+mn-ea"/>
                <a:cs typeface="+mn-cs"/>
              </a:rPr>
              <a:t>Tại vùng biên, rừng suy thoái nhẹ có phổ giống rừng ổn định</a:t>
            </a:r>
          </a:p>
          <a:p>
            <a:pPr rtl="0" fontAlgn="ctr"/>
            <a:r>
              <a:rPr lang="en-US" sz="1200" kern="1200">
                <a:solidFill>
                  <a:schemeClr val="tx1"/>
                </a:solidFill>
                <a:effectLst/>
                <a:latin typeface="+mn-lt"/>
                <a:ea typeface="+mn-ea"/>
                <a:cs typeface="+mn-cs"/>
              </a:rPr>
              <a:t>Một số biến động theo mùa có thể bị nhầm với mất rừng thực sự</a:t>
            </a:r>
          </a:p>
          <a:p>
            <a:r>
              <a:rPr lang="en-US" sz="1200" kern="1200">
                <a:solidFill>
                  <a:schemeClr val="tx1"/>
                </a:solidFill>
                <a:effectLst/>
                <a:latin typeface="+mn-lt"/>
                <a:ea typeface="+mn-ea"/>
                <a:cs typeface="+mn-cs"/>
              </a:rPr>
              <a:t>Tuy nhiên với tỷ lệ lỗi chỉ 1.14% và ROC-AUC 99.98%, mô hình thể hiện khả năng phân biệt xuất sắc."</a:t>
            </a:r>
          </a:p>
          <a:p>
            <a:r>
              <a:rPr lang="en-US" sz="1200" b="1" kern="1200">
                <a:solidFill>
                  <a:schemeClr val="tx1"/>
                </a:solidFill>
                <a:effectLst/>
                <a:latin typeface="+mn-lt"/>
                <a:ea typeface="+mn-ea"/>
                <a:cs typeface="+mn-cs"/>
              </a:rPr>
              <a:t>Điểm nhấn:</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Nhấn mạnh con số 98.86% và 99.98% ROC-AUC</a:t>
            </a:r>
          </a:p>
          <a:p>
            <a:pPr rtl="0" fontAlgn="ctr"/>
            <a:r>
              <a:rPr lang="en-US" sz="1200" kern="1200">
                <a:solidFill>
                  <a:schemeClr val="tx1"/>
                </a:solidFill>
                <a:effectLst/>
                <a:latin typeface="+mn-lt"/>
                <a:ea typeface="+mn-ea"/>
                <a:cs typeface="+mn-cs"/>
              </a:rPr>
              <a:t>Giải thích nguyên nhân lỗi → cho thấy hiểu sâu bài toán</a:t>
            </a:r>
          </a:p>
          <a:p>
            <a:pPr rtl="0" fontAlgn="ctr"/>
            <a:r>
              <a:rPr lang="en-US" sz="1200" kern="1200">
                <a:solidFill>
                  <a:schemeClr val="tx1"/>
                </a:solidFill>
                <a:effectLst/>
                <a:latin typeface="+mn-lt"/>
                <a:ea typeface="+mn-ea"/>
                <a:cs typeface="+mn-cs"/>
              </a:rPr>
              <a:t>So sánh với các nghiên cứu khác (sẽ nói ở slide sau)</a:t>
            </a:r>
          </a:p>
          <a:p>
            <a:r>
              <a:rPr lang="en-US" sz="1200" b="1" kern="1200">
                <a:solidFill>
                  <a:schemeClr val="tx1"/>
                </a:solidFill>
                <a:effectLst/>
                <a:latin typeface="+mn-lt"/>
                <a:ea typeface="+mn-ea"/>
                <a:cs typeface="+mn-cs"/>
              </a:rPr>
              <a:t>Tip:</a:t>
            </a:r>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 </a:t>
            </a:r>
          </a:p>
          <a:p>
            <a:pPr rtl="0" fontAlgn="ctr"/>
            <a:r>
              <a:rPr lang="en-US" sz="1200" kern="1200">
                <a:solidFill>
                  <a:schemeClr val="tx1"/>
                </a:solidFill>
                <a:effectLst/>
                <a:latin typeface="+mn-lt"/>
                <a:ea typeface="+mn-ea"/>
                <a:cs typeface="+mn-cs"/>
              </a:rPr>
              <a:t>Trỏ vào ma trận nhầm lẫn khi giải thích</a:t>
            </a:r>
          </a:p>
          <a:p>
            <a:pPr rtl="0" fontAlgn="ctr"/>
            <a:r>
              <a:rPr lang="en-US" sz="1200" kern="1200">
                <a:solidFill>
                  <a:schemeClr val="tx1"/>
                </a:solidFill>
                <a:effectLst/>
                <a:latin typeface="+mn-lt"/>
                <a:ea typeface="+mn-ea"/>
                <a:cs typeface="+mn-cs"/>
              </a:rPr>
              <a:t>Có thể nói "gần như hoàn hảo" để tạo ấn tượng</a:t>
            </a:r>
          </a:p>
          <a:p>
            <a:endParaRPr lang="en-VN"/>
          </a:p>
        </p:txBody>
      </p:sp>
      <p:sp>
        <p:nvSpPr>
          <p:cNvPr id="4" name="Slide Number Placeholder 3"/>
          <p:cNvSpPr>
            <a:spLocks noGrp="1"/>
          </p:cNvSpPr>
          <p:nvPr>
            <p:ph type="sldNum" sz="quarter" idx="5"/>
          </p:nvPr>
        </p:nvSpPr>
        <p:spPr/>
        <p:txBody>
          <a:bodyPr/>
          <a:lstStyle/>
          <a:p>
            <a:fld id="{24C26A95-5308-4C79-A695-9BD191993193}" type="slidenum">
              <a:rPr lang="en-US" smtClean="0"/>
              <a:t>9</a:t>
            </a:fld>
            <a:endParaRPr lang="en-US"/>
          </a:p>
        </p:txBody>
      </p:sp>
    </p:spTree>
    <p:extLst>
      <p:ext uri="{BB962C8B-B14F-4D97-AF65-F5344CB8AC3E}">
        <p14:creationId xmlns:p14="http://schemas.microsoft.com/office/powerpoint/2010/main" val="12613962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2" descr="May be a graphic of studying and text">
            <a:extLst>
              <a:ext uri="{FF2B5EF4-FFF2-40B4-BE49-F238E27FC236}">
                <a16:creationId xmlns:a16="http://schemas.microsoft.com/office/drawing/2014/main" id="{E368FD8C-A9BD-4CF9-BAF9-4623DD8F3A27}"/>
              </a:ext>
            </a:extLst>
          </p:cNvPr>
          <p:cNvPicPr>
            <a:picLocks noChangeAspect="1" noChangeArrowheads="1"/>
          </p:cNvPicPr>
          <p:nvPr userDrawn="1"/>
        </p:nvPicPr>
        <p:blipFill>
          <a:blip r:embed="rId2">
            <a:alphaModFix amt="13000"/>
            <a:extLst>
              <a:ext uri="{28A0092B-C50C-407E-A947-70E740481C1C}">
                <a14:useLocalDpi xmlns:a14="http://schemas.microsoft.com/office/drawing/2010/main" val="0"/>
              </a:ext>
            </a:extLst>
          </a:blip>
          <a:srcRect/>
          <a:stretch>
            <a:fillRect/>
          </a:stretch>
        </p:blipFill>
        <p:spPr bwMode="auto">
          <a:xfrm>
            <a:off x="2792187" y="0"/>
            <a:ext cx="6607626" cy="660762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62978B-53D4-45B1-BCD3-B1202BE1245A}" type="datetimeFigureOut">
              <a:rPr lang="en-US" smtClean="0"/>
              <a:t>12/14/25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24037683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62978B-53D4-45B1-BCD3-B1202BE1245A}" type="datetimeFigureOut">
              <a:rPr lang="en-US" smtClean="0"/>
              <a:t>12/15/25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3255805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62978B-53D4-45B1-BCD3-B1202BE1245A}" type="datetimeFigureOut">
              <a:rPr lang="en-US" smtClean="0"/>
              <a:t>12/15/25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2541665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62978B-53D4-45B1-BCD3-B1202BE1245A}" type="datetimeFigureOut">
              <a:rPr lang="en-US" smtClean="0"/>
              <a:t>12/14/25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
        <p:nvSpPr>
          <p:cNvPr id="7" name="Rectangle 6">
            <a:extLst>
              <a:ext uri="{FF2B5EF4-FFF2-40B4-BE49-F238E27FC236}">
                <a16:creationId xmlns:a16="http://schemas.microsoft.com/office/drawing/2014/main" id="{38EE03C9-A1B8-46CC-9D2E-9703B9A464F8}"/>
              </a:ext>
            </a:extLst>
          </p:cNvPr>
          <p:cNvSpPr/>
          <p:nvPr userDrawn="1"/>
        </p:nvSpPr>
        <p:spPr>
          <a:xfrm>
            <a:off x="929641" y="40916"/>
            <a:ext cx="10794462" cy="687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Rectangle 7">
            <a:extLst>
              <a:ext uri="{FF2B5EF4-FFF2-40B4-BE49-F238E27FC236}">
                <a16:creationId xmlns:a16="http://schemas.microsoft.com/office/drawing/2014/main" id="{3D62E8B3-824A-4D7D-AF60-42035F382529}"/>
              </a:ext>
            </a:extLst>
          </p:cNvPr>
          <p:cNvSpPr/>
          <p:nvPr userDrawn="1"/>
        </p:nvSpPr>
        <p:spPr>
          <a:xfrm>
            <a:off x="543809" y="73277"/>
            <a:ext cx="11097208" cy="6246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rgbClr val="009242"/>
              </a:solidFill>
            </a:endParaRPr>
          </a:p>
        </p:txBody>
      </p:sp>
      <p:sp>
        <p:nvSpPr>
          <p:cNvPr id="9" name="Rectangle 8">
            <a:extLst>
              <a:ext uri="{FF2B5EF4-FFF2-40B4-BE49-F238E27FC236}">
                <a16:creationId xmlns:a16="http://schemas.microsoft.com/office/drawing/2014/main" id="{9E308358-C865-4547-84E8-9981A4B6B4FB}"/>
              </a:ext>
            </a:extLst>
          </p:cNvPr>
          <p:cNvSpPr/>
          <p:nvPr userDrawn="1"/>
        </p:nvSpPr>
        <p:spPr>
          <a:xfrm>
            <a:off x="2194559" y="654539"/>
            <a:ext cx="7802953" cy="106665"/>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550983" y="89689"/>
            <a:ext cx="11090034" cy="561416"/>
          </a:xfrm>
        </p:spPr>
        <p:txBody>
          <a:bodyPr>
            <a:normAutofit/>
          </a:bodyPr>
          <a:lstStyle>
            <a:lvl1pPr algn="ctr">
              <a:defRPr sz="2800" b="1">
                <a:solidFill>
                  <a:srgbClr val="002060"/>
                </a:solidFill>
              </a:defRPr>
            </a:lvl1pPr>
          </a:lstStyle>
          <a:p>
            <a:r>
              <a:rPr lang="en-US"/>
              <a:t>Click to edit Master title style</a:t>
            </a:r>
            <a:endParaRPr lang="en-US" dirty="0"/>
          </a:p>
        </p:txBody>
      </p:sp>
      <p:sp>
        <p:nvSpPr>
          <p:cNvPr id="11" name="Rectangle 10">
            <a:extLst>
              <a:ext uri="{FF2B5EF4-FFF2-40B4-BE49-F238E27FC236}">
                <a16:creationId xmlns:a16="http://schemas.microsoft.com/office/drawing/2014/main" id="{06F6F1AE-42EE-4C8D-96EF-1A9FDAAC5AEE}"/>
              </a:ext>
            </a:extLst>
          </p:cNvPr>
          <p:cNvSpPr/>
          <p:nvPr userDrawn="1"/>
        </p:nvSpPr>
        <p:spPr>
          <a:xfrm>
            <a:off x="11905204" y="6538912"/>
            <a:ext cx="312336" cy="34530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Rectangle 13">
            <a:extLst>
              <a:ext uri="{FF2B5EF4-FFF2-40B4-BE49-F238E27FC236}">
                <a16:creationId xmlns:a16="http://schemas.microsoft.com/office/drawing/2014/main" id="{5FF10256-B318-46CF-8CC7-3F3E6D9AC861}"/>
              </a:ext>
            </a:extLst>
          </p:cNvPr>
          <p:cNvSpPr/>
          <p:nvPr userDrawn="1"/>
        </p:nvSpPr>
        <p:spPr>
          <a:xfrm flipV="1">
            <a:off x="702293" y="697941"/>
            <a:ext cx="799377" cy="4571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5" name="Rectangle 14">
            <a:extLst>
              <a:ext uri="{FF2B5EF4-FFF2-40B4-BE49-F238E27FC236}">
                <a16:creationId xmlns:a16="http://schemas.microsoft.com/office/drawing/2014/main" id="{65C0E755-01CC-407A-B348-45C32441202B}"/>
              </a:ext>
            </a:extLst>
          </p:cNvPr>
          <p:cNvSpPr/>
          <p:nvPr userDrawn="1"/>
        </p:nvSpPr>
        <p:spPr>
          <a:xfrm flipV="1">
            <a:off x="700020" y="728842"/>
            <a:ext cx="799377" cy="45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0" name="Freeform: Shape 19">
            <a:extLst>
              <a:ext uri="{FF2B5EF4-FFF2-40B4-BE49-F238E27FC236}">
                <a16:creationId xmlns:a16="http://schemas.microsoft.com/office/drawing/2014/main" id="{1614680A-3486-44D1-84F6-8FFF6213CD11}"/>
              </a:ext>
            </a:extLst>
          </p:cNvPr>
          <p:cNvSpPr/>
          <p:nvPr userDrawn="1"/>
        </p:nvSpPr>
        <p:spPr>
          <a:xfrm flipH="1">
            <a:off x="677161" y="704448"/>
            <a:ext cx="45719" cy="17887"/>
          </a:xfrm>
          <a:custGeom>
            <a:avLst/>
            <a:gdLst>
              <a:gd name="connsiteX0" fmla="*/ 27832 w 45719"/>
              <a:gd name="connsiteY0" fmla="*/ 0 h 17887"/>
              <a:gd name="connsiteX1" fmla="*/ 0 w 45719"/>
              <a:gd name="connsiteY1" fmla="*/ 0 h 17887"/>
              <a:gd name="connsiteX2" fmla="*/ 0 w 45719"/>
              <a:gd name="connsiteY2" fmla="*/ 17887 h 17887"/>
              <a:gd name="connsiteX3" fmla="*/ 45719 w 45719"/>
              <a:gd name="connsiteY3" fmla="*/ 17887 h 17887"/>
            </a:gdLst>
            <a:ahLst/>
            <a:cxnLst>
              <a:cxn ang="0">
                <a:pos x="connsiteX0" y="connsiteY0"/>
              </a:cxn>
              <a:cxn ang="0">
                <a:pos x="connsiteX1" y="connsiteY1"/>
              </a:cxn>
              <a:cxn ang="0">
                <a:pos x="connsiteX2" y="connsiteY2"/>
              </a:cxn>
              <a:cxn ang="0">
                <a:pos x="connsiteX3" y="connsiteY3"/>
              </a:cxn>
            </a:cxnLst>
            <a:rect l="l" t="t" r="r" b="b"/>
            <a:pathLst>
              <a:path w="45719" h="17887">
                <a:moveTo>
                  <a:pt x="27832" y="0"/>
                </a:moveTo>
                <a:lnTo>
                  <a:pt x="0" y="0"/>
                </a:lnTo>
                <a:lnTo>
                  <a:pt x="0" y="17887"/>
                </a:lnTo>
                <a:lnTo>
                  <a:pt x="45719" y="17887"/>
                </a:lnTo>
                <a:close/>
              </a:path>
            </a:pathLst>
          </a:cu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22">
            <a:extLst>
              <a:ext uri="{FF2B5EF4-FFF2-40B4-BE49-F238E27FC236}">
                <a16:creationId xmlns:a16="http://schemas.microsoft.com/office/drawing/2014/main" id="{EF65F794-9E9A-4C68-A368-FD8E019E6B2F}"/>
              </a:ext>
            </a:extLst>
          </p:cNvPr>
          <p:cNvSpPr/>
          <p:nvPr userDrawn="1"/>
        </p:nvSpPr>
        <p:spPr>
          <a:xfrm flipV="1">
            <a:off x="575253" y="21673"/>
            <a:ext cx="145541" cy="45719"/>
          </a:xfrm>
          <a:custGeom>
            <a:avLst/>
            <a:gdLst>
              <a:gd name="connsiteX0" fmla="*/ 0 w 799377"/>
              <a:gd name="connsiteY0" fmla="*/ 30902 h 30902"/>
              <a:gd name="connsiteX1" fmla="*/ 799377 w 799377"/>
              <a:gd name="connsiteY1" fmla="*/ 30902 h 30902"/>
              <a:gd name="connsiteX2" fmla="*/ 799377 w 799377"/>
              <a:gd name="connsiteY2" fmla="*/ 0 h 30902"/>
              <a:gd name="connsiteX3" fmla="*/ 0 w 799377"/>
              <a:gd name="connsiteY3" fmla="*/ 0 h 30902"/>
            </a:gdLst>
            <a:ahLst/>
            <a:cxnLst>
              <a:cxn ang="0">
                <a:pos x="connsiteX0" y="connsiteY0"/>
              </a:cxn>
              <a:cxn ang="0">
                <a:pos x="connsiteX1" y="connsiteY1"/>
              </a:cxn>
              <a:cxn ang="0">
                <a:pos x="connsiteX2" y="connsiteY2"/>
              </a:cxn>
              <a:cxn ang="0">
                <a:pos x="connsiteX3" y="connsiteY3"/>
              </a:cxn>
            </a:cxnLst>
            <a:rect l="l" t="t" r="r" b="b"/>
            <a:pathLst>
              <a:path w="799377" h="30902">
                <a:moveTo>
                  <a:pt x="0" y="30902"/>
                </a:moveTo>
                <a:lnTo>
                  <a:pt x="799377" y="30902"/>
                </a:lnTo>
                <a:lnTo>
                  <a:pt x="799377" y="0"/>
                </a:lnTo>
                <a:lnTo>
                  <a:pt x="0" y="0"/>
                </a:lnTo>
                <a:close/>
              </a:path>
            </a:pathLst>
          </a:cu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a:p>
        </p:txBody>
      </p:sp>
      <p:sp>
        <p:nvSpPr>
          <p:cNvPr id="25" name="Right Triangle 24">
            <a:extLst>
              <a:ext uri="{FF2B5EF4-FFF2-40B4-BE49-F238E27FC236}">
                <a16:creationId xmlns:a16="http://schemas.microsoft.com/office/drawing/2014/main" id="{21BEFE18-BA71-47B7-9349-95A5F82006D3}"/>
              </a:ext>
            </a:extLst>
          </p:cNvPr>
          <p:cNvSpPr/>
          <p:nvPr userDrawn="1"/>
        </p:nvSpPr>
        <p:spPr>
          <a:xfrm rot="10800000" flipH="1">
            <a:off x="724367" y="9475"/>
            <a:ext cx="129073" cy="45720"/>
          </a:xfrm>
          <a:prstGeom prst="rtTriangle">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C1214E78-5420-49BF-AC7F-A7194444644C}"/>
              </a:ext>
            </a:extLst>
          </p:cNvPr>
          <p:cNvSpPr/>
          <p:nvPr userDrawn="1"/>
        </p:nvSpPr>
        <p:spPr>
          <a:xfrm>
            <a:off x="430281" y="7341"/>
            <a:ext cx="581025" cy="24499"/>
          </a:xfrm>
          <a:custGeom>
            <a:avLst/>
            <a:gdLst>
              <a:gd name="connsiteX0" fmla="*/ 0 w 581025"/>
              <a:gd name="connsiteY0" fmla="*/ 0 h 24499"/>
              <a:gd name="connsiteX1" fmla="*/ 581025 w 581025"/>
              <a:gd name="connsiteY1" fmla="*/ 0 h 24499"/>
              <a:gd name="connsiteX2" fmla="*/ 581025 w 581025"/>
              <a:gd name="connsiteY2" fmla="*/ 24499 h 24499"/>
              <a:gd name="connsiteX3" fmla="*/ 0 w 581025"/>
              <a:gd name="connsiteY3" fmla="*/ 24499 h 24499"/>
            </a:gdLst>
            <a:ahLst/>
            <a:cxnLst>
              <a:cxn ang="0">
                <a:pos x="connsiteX0" y="connsiteY0"/>
              </a:cxn>
              <a:cxn ang="0">
                <a:pos x="connsiteX1" y="connsiteY1"/>
              </a:cxn>
              <a:cxn ang="0">
                <a:pos x="connsiteX2" y="connsiteY2"/>
              </a:cxn>
              <a:cxn ang="0">
                <a:pos x="connsiteX3" y="connsiteY3"/>
              </a:cxn>
            </a:cxnLst>
            <a:rect l="l" t="t" r="r" b="b"/>
            <a:pathLst>
              <a:path w="581025" h="24499">
                <a:moveTo>
                  <a:pt x="0" y="0"/>
                </a:moveTo>
                <a:lnTo>
                  <a:pt x="581025" y="0"/>
                </a:lnTo>
                <a:lnTo>
                  <a:pt x="581025" y="24499"/>
                </a:lnTo>
                <a:lnTo>
                  <a:pt x="0" y="24499"/>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Rectangle 26">
            <a:extLst>
              <a:ext uri="{FF2B5EF4-FFF2-40B4-BE49-F238E27FC236}">
                <a16:creationId xmlns:a16="http://schemas.microsoft.com/office/drawing/2014/main" id="{E13FF6FE-6AE4-4331-8EB2-E429DAD86EC5}"/>
              </a:ext>
            </a:extLst>
          </p:cNvPr>
          <p:cNvSpPr/>
          <p:nvPr userDrawn="1"/>
        </p:nvSpPr>
        <p:spPr>
          <a:xfrm flipH="1">
            <a:off x="549418" y="45529"/>
            <a:ext cx="45719" cy="71034"/>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Shape 30">
            <a:extLst>
              <a:ext uri="{FF2B5EF4-FFF2-40B4-BE49-F238E27FC236}">
                <a16:creationId xmlns:a16="http://schemas.microsoft.com/office/drawing/2014/main" id="{EED57EAE-F359-474D-8FCD-61E1376C1634}"/>
              </a:ext>
            </a:extLst>
          </p:cNvPr>
          <p:cNvSpPr/>
          <p:nvPr userDrawn="1"/>
        </p:nvSpPr>
        <p:spPr>
          <a:xfrm rot="18900000">
            <a:off x="563254" y="115438"/>
            <a:ext cx="16847" cy="16847"/>
          </a:xfrm>
          <a:custGeom>
            <a:avLst/>
            <a:gdLst>
              <a:gd name="connsiteX0" fmla="*/ 0 w 16847"/>
              <a:gd name="connsiteY0" fmla="*/ 0 h 16847"/>
              <a:gd name="connsiteX1" fmla="*/ 16847 w 16847"/>
              <a:gd name="connsiteY1" fmla="*/ 16847 h 16847"/>
              <a:gd name="connsiteX2" fmla="*/ 0 w 16847"/>
              <a:gd name="connsiteY2" fmla="*/ 16847 h 16847"/>
            </a:gdLst>
            <a:ahLst/>
            <a:cxnLst>
              <a:cxn ang="0">
                <a:pos x="connsiteX0" y="connsiteY0"/>
              </a:cxn>
              <a:cxn ang="0">
                <a:pos x="connsiteX1" y="connsiteY1"/>
              </a:cxn>
              <a:cxn ang="0">
                <a:pos x="connsiteX2" y="connsiteY2"/>
              </a:cxn>
            </a:cxnLst>
            <a:rect l="l" t="t" r="r" b="b"/>
            <a:pathLst>
              <a:path w="16847" h="16847">
                <a:moveTo>
                  <a:pt x="0" y="0"/>
                </a:moveTo>
                <a:lnTo>
                  <a:pt x="16847" y="16847"/>
                </a:lnTo>
                <a:lnTo>
                  <a:pt x="0" y="16847"/>
                </a:lnTo>
                <a:close/>
              </a:path>
            </a:pathLst>
          </a:cu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3" name="Picture 12">
            <a:extLst>
              <a:ext uri="{FF2B5EF4-FFF2-40B4-BE49-F238E27FC236}">
                <a16:creationId xmlns:a16="http://schemas.microsoft.com/office/drawing/2014/main" id="{458F8A56-52B2-4B2B-9AF9-158AA34094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047" y="-73383"/>
            <a:ext cx="1037871" cy="887559"/>
          </a:xfrm>
          <a:prstGeom prst="rect">
            <a:avLst/>
          </a:prstGeom>
        </p:spPr>
      </p:pic>
    </p:spTree>
    <p:extLst>
      <p:ext uri="{BB962C8B-B14F-4D97-AF65-F5344CB8AC3E}">
        <p14:creationId xmlns:p14="http://schemas.microsoft.com/office/powerpoint/2010/main" val="653594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62978B-53D4-45B1-BCD3-B1202BE1245A}" type="datetimeFigureOut">
              <a:rPr lang="en-US" smtClean="0"/>
              <a:t>12/15/25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3092342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62978B-53D4-45B1-BCD3-B1202BE1245A}" type="datetimeFigureOut">
              <a:rPr lang="en-US" smtClean="0"/>
              <a:t>12/15/25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34787385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62978B-53D4-45B1-BCD3-B1202BE1245A}" type="datetimeFigureOut">
              <a:rPr lang="en-US" smtClean="0"/>
              <a:t>12/15/25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3013403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9" name="Picture 2" descr="May be a graphic of studying and text">
            <a:extLst>
              <a:ext uri="{FF2B5EF4-FFF2-40B4-BE49-F238E27FC236}">
                <a16:creationId xmlns:a16="http://schemas.microsoft.com/office/drawing/2014/main" id="{669B59F6-5F8A-4F86-9A0C-75BB7FE04AC8}"/>
              </a:ext>
            </a:extLst>
          </p:cNvPr>
          <p:cNvPicPr>
            <a:picLocks noChangeAspect="1" noChangeArrowheads="1"/>
          </p:cNvPicPr>
          <p:nvPr userDrawn="1"/>
        </p:nvPicPr>
        <p:blipFill>
          <a:blip r:embed="rId2">
            <a:alphaModFix amt="12000"/>
            <a:extLst>
              <a:ext uri="{28A0092B-C50C-407E-A947-70E740481C1C}">
                <a14:useLocalDpi xmlns:a14="http://schemas.microsoft.com/office/drawing/2010/main" val="0"/>
              </a:ext>
            </a:extLst>
          </a:blip>
          <a:srcRect/>
          <a:stretch>
            <a:fillRect/>
          </a:stretch>
        </p:blipFill>
        <p:spPr bwMode="auto">
          <a:xfrm>
            <a:off x="2792187" y="0"/>
            <a:ext cx="6607626" cy="6607626"/>
          </a:xfrm>
          <a:prstGeom prst="rect">
            <a:avLst/>
          </a:prstGeom>
          <a:noFill/>
          <a:extLst>
            <a:ext uri="{909E8E84-426E-40DD-AFC4-6F175D3DCCD1}">
              <a14:hiddenFill xmlns:a14="http://schemas.microsoft.com/office/drawing/2010/main">
                <a:solidFill>
                  <a:srgbClr val="FFFFFF"/>
                </a:solidFill>
              </a14:hiddenFill>
            </a:ext>
          </a:extLst>
        </p:spPr>
      </p:pic>
      <p:sp>
        <p:nvSpPr>
          <p:cNvPr id="3" name="Date Placeholder 2"/>
          <p:cNvSpPr>
            <a:spLocks noGrp="1"/>
          </p:cNvSpPr>
          <p:nvPr>
            <p:ph type="dt" sz="half" idx="10"/>
          </p:nvPr>
        </p:nvSpPr>
        <p:spPr/>
        <p:txBody>
          <a:bodyPr/>
          <a:lstStyle/>
          <a:p>
            <a:fld id="{4862978B-53D4-45B1-BCD3-B1202BE1245A}" type="datetimeFigureOut">
              <a:rPr lang="en-US" smtClean="0"/>
              <a:t>12/15/25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11629C-7BB7-4606-966B-DF3EB37D7008}" type="slidenum">
              <a:rPr lang="en-US" smtClean="0"/>
              <a:t>‹#›</a:t>
            </a:fld>
            <a:endParaRPr lang="en-US"/>
          </a:p>
        </p:txBody>
      </p:sp>
      <p:sp>
        <p:nvSpPr>
          <p:cNvPr id="6" name="Rectangle 5">
            <a:extLst>
              <a:ext uri="{FF2B5EF4-FFF2-40B4-BE49-F238E27FC236}">
                <a16:creationId xmlns:a16="http://schemas.microsoft.com/office/drawing/2014/main" id="{D62757B2-749D-47B6-B7B8-502F1DAE18D9}"/>
              </a:ext>
            </a:extLst>
          </p:cNvPr>
          <p:cNvSpPr/>
          <p:nvPr userDrawn="1"/>
        </p:nvSpPr>
        <p:spPr>
          <a:xfrm>
            <a:off x="5909389" y="1"/>
            <a:ext cx="6282612" cy="128163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002060"/>
              </a:solidFill>
            </a:endParaRPr>
          </a:p>
        </p:txBody>
      </p:sp>
      <p:sp>
        <p:nvSpPr>
          <p:cNvPr id="7" name="Rectangle 6">
            <a:extLst>
              <a:ext uri="{FF2B5EF4-FFF2-40B4-BE49-F238E27FC236}">
                <a16:creationId xmlns:a16="http://schemas.microsoft.com/office/drawing/2014/main" id="{9DDF9CEF-20DF-4CB5-83C0-884B1283FBD5}"/>
              </a:ext>
            </a:extLst>
          </p:cNvPr>
          <p:cNvSpPr/>
          <p:nvPr userDrawn="1"/>
        </p:nvSpPr>
        <p:spPr>
          <a:xfrm>
            <a:off x="539623" y="117249"/>
            <a:ext cx="10814179" cy="1002425"/>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solidFill>
                <a:srgbClr val="009242"/>
              </a:solidFill>
            </a:endParaRPr>
          </a:p>
        </p:txBody>
      </p:sp>
      <p:sp>
        <p:nvSpPr>
          <p:cNvPr id="8" name="Rectangle 7">
            <a:extLst>
              <a:ext uri="{FF2B5EF4-FFF2-40B4-BE49-F238E27FC236}">
                <a16:creationId xmlns:a16="http://schemas.microsoft.com/office/drawing/2014/main" id="{94C3AA23-5E9F-4A96-B132-A2B8888B1CD3}"/>
              </a:ext>
            </a:extLst>
          </p:cNvPr>
          <p:cNvSpPr/>
          <p:nvPr userDrawn="1"/>
        </p:nvSpPr>
        <p:spPr>
          <a:xfrm>
            <a:off x="634483" y="179217"/>
            <a:ext cx="11017896" cy="865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p>
        </p:txBody>
      </p:sp>
      <p:sp>
        <p:nvSpPr>
          <p:cNvPr id="2" name="Title 1"/>
          <p:cNvSpPr>
            <a:spLocks noGrp="1"/>
          </p:cNvSpPr>
          <p:nvPr>
            <p:ph type="title"/>
          </p:nvPr>
        </p:nvSpPr>
        <p:spPr>
          <a:xfrm>
            <a:off x="634483" y="187624"/>
            <a:ext cx="10515600" cy="857405"/>
          </a:xfrm>
        </p:spPr>
        <p:txBody>
          <a:bodyPr anchor="t">
            <a:normAutofit/>
          </a:bodyPr>
          <a:lstStyle>
            <a:lvl1pPr algn="ctr">
              <a:defRPr sz="2800">
                <a:solidFill>
                  <a:srgbClr val="002060"/>
                </a:solidFill>
              </a:defRPr>
            </a:lvl1pPr>
          </a:lstStyle>
          <a:p>
            <a:r>
              <a:rPr lang="en-US"/>
              <a:t>Click to edit Master title style</a:t>
            </a:r>
            <a:endParaRPr lang="en-US" dirty="0"/>
          </a:p>
        </p:txBody>
      </p:sp>
    </p:spTree>
    <p:extLst>
      <p:ext uri="{BB962C8B-B14F-4D97-AF65-F5344CB8AC3E}">
        <p14:creationId xmlns:p14="http://schemas.microsoft.com/office/powerpoint/2010/main" val="20832096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62978B-53D4-45B1-BCD3-B1202BE1245A}" type="datetimeFigureOut">
              <a:rPr lang="en-US" smtClean="0"/>
              <a:t>12/15/25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2341366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62978B-53D4-45B1-BCD3-B1202BE1245A}" type="datetimeFigureOut">
              <a:rPr lang="en-US" smtClean="0"/>
              <a:t>12/15/25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475488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62978B-53D4-45B1-BCD3-B1202BE1245A}" type="datetimeFigureOut">
              <a:rPr lang="en-US" smtClean="0"/>
              <a:t>12/15/25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11629C-7BB7-4606-966B-DF3EB37D7008}" type="slidenum">
              <a:rPr lang="en-US" smtClean="0"/>
              <a:t>‹#›</a:t>
            </a:fld>
            <a:endParaRPr lang="en-US"/>
          </a:p>
        </p:txBody>
      </p:sp>
    </p:spTree>
    <p:extLst>
      <p:ext uri="{BB962C8B-B14F-4D97-AF65-F5344CB8AC3E}">
        <p14:creationId xmlns:p14="http://schemas.microsoft.com/office/powerpoint/2010/main" val="202019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62978B-53D4-45B1-BCD3-B1202BE1245A}" type="datetimeFigureOut">
              <a:rPr lang="en-US" smtClean="0"/>
              <a:t>12/14/25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11629C-7BB7-4606-966B-DF3EB37D7008}" type="slidenum">
              <a:rPr lang="en-US" smtClean="0"/>
              <a:t>‹#›</a:t>
            </a:fld>
            <a:endParaRPr lang="en-US"/>
          </a:p>
        </p:txBody>
      </p:sp>
    </p:spTree>
    <p:extLst>
      <p:ext uri="{BB962C8B-B14F-4D97-AF65-F5344CB8AC3E}">
        <p14:creationId xmlns:p14="http://schemas.microsoft.com/office/powerpoint/2010/main" val="352061745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0FC84AB-2B53-4ED7-A9CE-FF779768486E}"/>
              </a:ext>
            </a:extLst>
          </p:cNvPr>
          <p:cNvSpPr/>
          <p:nvPr/>
        </p:nvSpPr>
        <p:spPr>
          <a:xfrm>
            <a:off x="0" y="6556462"/>
            <a:ext cx="12192000" cy="301539"/>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15" name="TextBox 14">
            <a:extLst>
              <a:ext uri="{FF2B5EF4-FFF2-40B4-BE49-F238E27FC236}">
                <a16:creationId xmlns:a16="http://schemas.microsoft.com/office/drawing/2014/main" id="{C4CF2D6D-3253-4B2F-B790-3A3D7C16B1F4}"/>
              </a:ext>
            </a:extLst>
          </p:cNvPr>
          <p:cNvSpPr txBox="1"/>
          <p:nvPr/>
        </p:nvSpPr>
        <p:spPr>
          <a:xfrm>
            <a:off x="5210606" y="6045414"/>
            <a:ext cx="2380384"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Hà </a:t>
            </a:r>
            <a:r>
              <a:rPr lang="en-US" sz="2000" b="1" dirty="0" err="1">
                <a:latin typeface="Times New Roman" panose="02020603050405020304" pitchFamily="18" charset="0"/>
                <a:cs typeface="Times New Roman" panose="02020603050405020304" pitchFamily="18" charset="0"/>
              </a:rPr>
              <a:t>Nội</a:t>
            </a:r>
            <a:r>
              <a:rPr lang="en-US" sz="2000" b="1" dirty="0">
                <a:latin typeface="Times New Roman" panose="02020603050405020304" pitchFamily="18" charset="0"/>
                <a:cs typeface="Times New Roman" panose="02020603050405020304" pitchFamily="18" charset="0"/>
              </a:rPr>
              <a:t> - 2025</a:t>
            </a:r>
          </a:p>
        </p:txBody>
      </p:sp>
      <p:sp>
        <p:nvSpPr>
          <p:cNvPr id="16" name="TextBox 15">
            <a:extLst>
              <a:ext uri="{FF2B5EF4-FFF2-40B4-BE49-F238E27FC236}">
                <a16:creationId xmlns:a16="http://schemas.microsoft.com/office/drawing/2014/main" id="{976B7D48-A0F0-4BB1-8C57-E1A0CBF103CC}"/>
              </a:ext>
            </a:extLst>
          </p:cNvPr>
          <p:cNvSpPr txBox="1"/>
          <p:nvPr/>
        </p:nvSpPr>
        <p:spPr>
          <a:xfrm>
            <a:off x="74293" y="3979821"/>
            <a:ext cx="5149273" cy="1047466"/>
          </a:xfrm>
          <a:prstGeom prst="rect">
            <a:avLst/>
          </a:prstGeom>
          <a:noFill/>
        </p:spPr>
        <p:txBody>
          <a:bodyPr wrap="square" rtlCol="0">
            <a:spAutoFit/>
          </a:bodyPr>
          <a:lstStyle/>
          <a:p>
            <a:r>
              <a:rPr lang="en-US" b="1" err="1">
                <a:latin typeface="Times New Roman" panose="02020603050405020304" pitchFamily="18" charset="0"/>
                <a:ea typeface="Verdana" panose="020B0604030504040204" pitchFamily="34" charset="0"/>
                <a:cs typeface="Times New Roman" panose="02020603050405020304" pitchFamily="18" charset="0"/>
              </a:rPr>
              <a:t>Giảng</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b="1" err="1">
                <a:latin typeface="Times New Roman" panose="02020603050405020304" pitchFamily="18" charset="0"/>
                <a:ea typeface="Verdana" panose="020B0604030504040204" pitchFamily="34" charset="0"/>
                <a:cs typeface="Times New Roman" panose="02020603050405020304" pitchFamily="18" charset="0"/>
              </a:rPr>
              <a:t>viên</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b="1" err="1">
                <a:latin typeface="Times New Roman" panose="02020603050405020304" pitchFamily="18" charset="0"/>
                <a:ea typeface="Verdana" panose="020B0604030504040204" pitchFamily="34" charset="0"/>
                <a:cs typeface="Times New Roman" panose="02020603050405020304" pitchFamily="18" charset="0"/>
              </a:rPr>
              <a:t>hướng</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b="1" err="1">
                <a:latin typeface="Times New Roman" panose="02020603050405020304" pitchFamily="18" charset="0"/>
                <a:ea typeface="Verdana" panose="020B0604030504040204" pitchFamily="34" charset="0"/>
                <a:cs typeface="Times New Roman" panose="02020603050405020304" pitchFamily="18" charset="0"/>
              </a:rPr>
              <a:t>dẫn</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a:latin typeface="Times New Roman" panose="02020603050405020304" pitchFamily="18" charset="0"/>
                <a:ea typeface="Verdana" panose="020B0604030504040204" pitchFamily="34" charset="0"/>
                <a:cs typeface="Times New Roman" panose="02020603050405020304" pitchFamily="18" charset="0"/>
              </a:rPr>
              <a:t>TS. Hà Minh Cường</a:t>
            </a:r>
          </a:p>
          <a:p>
            <a:r>
              <a:rPr lang="en-US">
                <a:latin typeface="Times New Roman" panose="02020603050405020304" pitchFamily="18" charset="0"/>
                <a:ea typeface="Verdana" panose="020B0604030504040204" pitchFamily="34" charset="0"/>
                <a:cs typeface="Times New Roman" panose="02020603050405020304" pitchFamily="18" charset="0"/>
              </a:rPr>
              <a:t>					</a:t>
            </a:r>
            <a:r>
              <a:rPr lang="en-US" err="1">
                <a:latin typeface="Times New Roman" panose="02020603050405020304" pitchFamily="18" charset="0"/>
                <a:ea typeface="Verdana" panose="020B0604030504040204" pitchFamily="34" charset="0"/>
                <a:cs typeface="Times New Roman" panose="02020603050405020304" pitchFamily="18" charset="0"/>
              </a:rPr>
              <a:t>ThS</a:t>
            </a:r>
            <a:r>
              <a:rPr lang="en-US">
                <a:latin typeface="Times New Roman" panose="02020603050405020304" pitchFamily="18" charset="0"/>
                <a:ea typeface="Verdana" panose="020B0604030504040204" pitchFamily="34" charset="0"/>
                <a:cs typeface="Times New Roman" panose="02020603050405020304" pitchFamily="18" charset="0"/>
              </a:rPr>
              <a:t>. Hoàng </a:t>
            </a:r>
            <a:r>
              <a:rPr lang="en-US" err="1">
                <a:latin typeface="Times New Roman" panose="02020603050405020304" pitchFamily="18" charset="0"/>
                <a:ea typeface="Verdana" panose="020B0604030504040204" pitchFamily="34" charset="0"/>
                <a:cs typeface="Times New Roman" panose="02020603050405020304" pitchFamily="18" charset="0"/>
              </a:rPr>
              <a:t>Tích</a:t>
            </a:r>
            <a:r>
              <a:rPr lang="en-US">
                <a:latin typeface="Times New Roman" panose="02020603050405020304" pitchFamily="18" charset="0"/>
                <a:ea typeface="Verdana" panose="020B0604030504040204" pitchFamily="34" charset="0"/>
                <a:cs typeface="Times New Roman" panose="02020603050405020304" pitchFamily="18" charset="0"/>
              </a:rPr>
              <a:t> Phúc</a:t>
            </a:r>
          </a:p>
          <a:p>
            <a:pPr algn="l">
              <a:lnSpc>
                <a:spcPct val="130000"/>
              </a:lnSpc>
              <a:spcBef>
                <a:spcPts val="600"/>
              </a:spcBef>
              <a:spcAft>
                <a:spcPts val="600"/>
              </a:spcAft>
            </a:pPr>
            <a:r>
              <a:rPr lang="en-US" b="1">
                <a:latin typeface="Times New Roman" panose="02020603050405020304" pitchFamily="18" charset="0"/>
                <a:ea typeface="Verdana" panose="020B0604030504040204" pitchFamily="34" charset="0"/>
                <a:cs typeface="Times New Roman" panose="02020603050405020304" pitchFamily="18" charset="0"/>
              </a:rPr>
              <a:t>Sinh </a:t>
            </a:r>
            <a:r>
              <a:rPr lang="en-US" b="1" err="1">
                <a:latin typeface="Times New Roman" panose="02020603050405020304" pitchFamily="18" charset="0"/>
                <a:ea typeface="Verdana" panose="020B0604030504040204" pitchFamily="34" charset="0"/>
                <a:cs typeface="Times New Roman" panose="02020603050405020304" pitchFamily="18" charset="0"/>
              </a:rPr>
              <a:t>viên</a:t>
            </a:r>
            <a:r>
              <a:rPr lang="en-US" b="1">
                <a:latin typeface="Times New Roman" panose="02020603050405020304" pitchFamily="18" charset="0"/>
                <a:ea typeface="Verdana" panose="020B0604030504040204" pitchFamily="34" charset="0"/>
                <a:cs typeface="Times New Roman" panose="02020603050405020304" pitchFamily="18" charset="0"/>
              </a:rPr>
              <a:t>: </a:t>
            </a:r>
            <a:r>
              <a:rPr lang="en-US" sz="1800">
                <a:effectLst/>
                <a:latin typeface="Times New Roman" panose="02020603050405020304" pitchFamily="18" charset="0"/>
                <a:ea typeface="Calibri" panose="020F0502020204030204" pitchFamily="34" charset="0"/>
              </a:rPr>
              <a:t>Ninh Hải </a:t>
            </a:r>
            <a:r>
              <a:rPr lang="en-US" sz="1800" err="1">
                <a:effectLst/>
                <a:latin typeface="Times New Roman" panose="02020603050405020304" pitchFamily="18" charset="0"/>
                <a:ea typeface="Calibri" panose="020F0502020204030204" pitchFamily="34" charset="0"/>
              </a:rPr>
              <a:t>Đăng</a:t>
            </a:r>
            <a:endParaRPr lang="en-US">
              <a:latin typeface="Times New Roman" panose="02020603050405020304" pitchFamily="18" charset="0"/>
              <a:ea typeface="Verdana" panose="020B0604030504040204" pitchFamily="34" charset="0"/>
              <a:cs typeface="Times New Roman" panose="02020603050405020304" pitchFamily="18" charset="0"/>
            </a:endParaRPr>
          </a:p>
        </p:txBody>
      </p:sp>
      <p:sp>
        <p:nvSpPr>
          <p:cNvPr id="17" name="Rectangle 16">
            <a:extLst>
              <a:ext uri="{FF2B5EF4-FFF2-40B4-BE49-F238E27FC236}">
                <a16:creationId xmlns:a16="http://schemas.microsoft.com/office/drawing/2014/main" id="{BB38CA54-BAD5-4F02-B96C-DA3927C54C28}"/>
              </a:ext>
            </a:extLst>
          </p:cNvPr>
          <p:cNvSpPr/>
          <p:nvPr/>
        </p:nvSpPr>
        <p:spPr>
          <a:xfrm flipV="1">
            <a:off x="74293" y="5050398"/>
            <a:ext cx="5149273" cy="45719"/>
          </a:xfrm>
          <a:prstGeom prst="rect">
            <a:avLst/>
          </a:prstGeom>
          <a:solidFill>
            <a:srgbClr val="002060"/>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a:extLst>
              <a:ext uri="{FF2B5EF4-FFF2-40B4-BE49-F238E27FC236}">
                <a16:creationId xmlns:a16="http://schemas.microsoft.com/office/drawing/2014/main" id="{46BAF23F-6EF8-43F9-B9E1-0FE08875DC63}"/>
              </a:ext>
            </a:extLst>
          </p:cNvPr>
          <p:cNvSpPr/>
          <p:nvPr/>
        </p:nvSpPr>
        <p:spPr>
          <a:xfrm>
            <a:off x="0" y="6628903"/>
            <a:ext cx="12191999" cy="4571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Rectangle 20">
            <a:extLst>
              <a:ext uri="{FF2B5EF4-FFF2-40B4-BE49-F238E27FC236}">
                <a16:creationId xmlns:a16="http://schemas.microsoft.com/office/drawing/2014/main" id="{BD6B6F27-C11C-47EB-9C7E-71DA1D6D8C38}"/>
              </a:ext>
            </a:extLst>
          </p:cNvPr>
          <p:cNvSpPr/>
          <p:nvPr/>
        </p:nvSpPr>
        <p:spPr>
          <a:xfrm>
            <a:off x="-2" y="2071489"/>
            <a:ext cx="12192002" cy="176946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4" name="TextBox 23">
            <a:extLst>
              <a:ext uri="{FF2B5EF4-FFF2-40B4-BE49-F238E27FC236}">
                <a16:creationId xmlns:a16="http://schemas.microsoft.com/office/drawing/2014/main" id="{7D97C87C-2542-44D0-97A0-25D0C8694378}"/>
              </a:ext>
            </a:extLst>
          </p:cNvPr>
          <p:cNvSpPr txBox="1"/>
          <p:nvPr/>
        </p:nvSpPr>
        <p:spPr>
          <a:xfrm>
            <a:off x="35655" y="2148850"/>
            <a:ext cx="11942191" cy="1614737"/>
          </a:xfrm>
          <a:prstGeom prst="rect">
            <a:avLst/>
          </a:prstGeom>
          <a:noFill/>
        </p:spPr>
        <p:txBody>
          <a:bodyPr wrap="square" rtlCol="0">
            <a:spAutoFit/>
          </a:bodyPr>
          <a:lstStyle/>
          <a:p>
            <a:pPr algn="ctr">
              <a:lnSpc>
                <a:spcPct val="130000"/>
              </a:lnSpc>
              <a:spcBef>
                <a:spcPts val="600"/>
              </a:spcBef>
              <a:spcAft>
                <a:spcPts val="600"/>
              </a:spcAft>
            </a:pPr>
            <a:r>
              <a:rPr lang="en-US" sz="3600" b="1" dirty="0" err="1">
                <a:solidFill>
                  <a:schemeClr val="bg1"/>
                </a:solidFill>
                <a:effectLst/>
                <a:latin typeface="Times New Roman" panose="02020603050405020304" pitchFamily="18" charset="0"/>
                <a:ea typeface="Calibri" panose="020F0502020204030204" pitchFamily="34" charset="0"/>
              </a:rPr>
              <a:t>Ứng</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dụng</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viễn</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thám</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và</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học</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sâu</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trong</a:t>
            </a:r>
            <a:endParaRPr lang="en-US" sz="3600" b="1" dirty="0">
              <a:solidFill>
                <a:schemeClr val="bg1"/>
              </a:solidFill>
              <a:latin typeface="Times New Roman" panose="02020603050405020304" pitchFamily="18" charset="0"/>
              <a:ea typeface="Calibri" panose="020F0502020204030204" pitchFamily="34" charset="0"/>
            </a:endParaRPr>
          </a:p>
          <a:p>
            <a:pPr algn="ctr">
              <a:lnSpc>
                <a:spcPct val="130000"/>
              </a:lnSpc>
              <a:spcBef>
                <a:spcPts val="600"/>
              </a:spcBef>
              <a:spcAft>
                <a:spcPts val="600"/>
              </a:spcAft>
            </a:pPr>
            <a:r>
              <a:rPr lang="en-US" sz="3600" b="1" dirty="0" err="1">
                <a:solidFill>
                  <a:schemeClr val="bg1"/>
                </a:solidFill>
                <a:effectLst/>
                <a:latin typeface="Times New Roman" panose="02020603050405020304" pitchFamily="18" charset="0"/>
                <a:ea typeface="Calibri" panose="020F0502020204030204" pitchFamily="34" charset="0"/>
              </a:rPr>
              <a:t>giám</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sát</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biến</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động</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rừng</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tỉnh</a:t>
            </a:r>
            <a:r>
              <a:rPr lang="en-US" sz="3600" b="1" dirty="0">
                <a:solidFill>
                  <a:schemeClr val="bg1"/>
                </a:solidFill>
                <a:effectLst/>
                <a:latin typeface="Times New Roman" panose="02020603050405020304" pitchFamily="18" charset="0"/>
                <a:ea typeface="Calibri" panose="020F0502020204030204" pitchFamily="34" charset="0"/>
              </a:rPr>
              <a:t> </a:t>
            </a:r>
            <a:r>
              <a:rPr lang="en-US" sz="3600" b="1" dirty="0" err="1">
                <a:solidFill>
                  <a:schemeClr val="bg1"/>
                </a:solidFill>
                <a:effectLst/>
                <a:latin typeface="Times New Roman" panose="02020603050405020304" pitchFamily="18" charset="0"/>
                <a:ea typeface="Calibri" panose="020F0502020204030204" pitchFamily="34" charset="0"/>
              </a:rPr>
              <a:t>Cà</a:t>
            </a:r>
            <a:r>
              <a:rPr lang="en-US" sz="3600" b="1" dirty="0">
                <a:solidFill>
                  <a:schemeClr val="bg1"/>
                </a:solidFill>
                <a:effectLst/>
                <a:latin typeface="Times New Roman" panose="02020603050405020304" pitchFamily="18" charset="0"/>
                <a:ea typeface="Calibri" panose="020F0502020204030204" pitchFamily="34" charset="0"/>
              </a:rPr>
              <a:t> Mau</a:t>
            </a:r>
            <a:endParaRPr lang="en-US" sz="3600" dirty="0">
              <a:solidFill>
                <a:schemeClr val="bg1"/>
              </a:solidFill>
              <a:effectLst/>
              <a:latin typeface="Times New Roman" panose="02020603050405020304" pitchFamily="18" charset="0"/>
              <a:ea typeface="Calibri" panose="020F0502020204030204" pitchFamily="34" charset="0"/>
            </a:endParaRPr>
          </a:p>
        </p:txBody>
      </p:sp>
      <p:sp>
        <p:nvSpPr>
          <p:cNvPr id="2" name="TextBox 1">
            <a:extLst>
              <a:ext uri="{FF2B5EF4-FFF2-40B4-BE49-F238E27FC236}">
                <a16:creationId xmlns:a16="http://schemas.microsoft.com/office/drawing/2014/main" id="{EDE4A7A6-F51F-4F94-A984-F7D2014D052F}"/>
              </a:ext>
            </a:extLst>
          </p:cNvPr>
          <p:cNvSpPr txBox="1"/>
          <p:nvPr/>
        </p:nvSpPr>
        <p:spPr>
          <a:xfrm>
            <a:off x="4260468" y="1415443"/>
            <a:ext cx="3671070" cy="523220"/>
          </a:xfrm>
          <a:prstGeom prst="rect">
            <a:avLst/>
          </a:prstGeom>
          <a:noFill/>
        </p:spPr>
        <p:txBody>
          <a:bodyPr wrap="none" rtlCol="0">
            <a:spAutoFit/>
          </a:bodyPr>
          <a:lstStyle/>
          <a:p>
            <a:pPr algn="ctr"/>
            <a:r>
              <a:rPr lang="en-US" sz="2800" b="1" dirty="0"/>
              <a:t>ĐỒ ÁN TỐT NGHIỆP</a:t>
            </a:r>
          </a:p>
        </p:txBody>
      </p:sp>
      <p:grpSp>
        <p:nvGrpSpPr>
          <p:cNvPr id="12" name="Group 40">
            <a:extLst>
              <a:ext uri="{FF2B5EF4-FFF2-40B4-BE49-F238E27FC236}">
                <a16:creationId xmlns:a16="http://schemas.microsoft.com/office/drawing/2014/main" id="{26A04189-32A1-45FF-8E41-6028F1607C35}"/>
              </a:ext>
            </a:extLst>
          </p:cNvPr>
          <p:cNvGrpSpPr>
            <a:grpSpLocks noChangeAspect="1"/>
          </p:cNvGrpSpPr>
          <p:nvPr/>
        </p:nvGrpSpPr>
        <p:grpSpPr>
          <a:xfrm>
            <a:off x="861458" y="0"/>
            <a:ext cx="2872625" cy="1147500"/>
            <a:chOff x="0" y="0"/>
            <a:chExt cx="4310513" cy="1721879"/>
          </a:xfrm>
        </p:grpSpPr>
        <p:sp>
          <p:nvSpPr>
            <p:cNvPr id="14" name="Freeform 41">
              <a:extLst>
                <a:ext uri="{FF2B5EF4-FFF2-40B4-BE49-F238E27FC236}">
                  <a16:creationId xmlns:a16="http://schemas.microsoft.com/office/drawing/2014/main" id="{77184B44-1A8C-4633-8654-A98C42DBF2F8}"/>
                </a:ext>
              </a:extLst>
            </p:cNvPr>
            <p:cNvSpPr/>
            <p:nvPr/>
          </p:nvSpPr>
          <p:spPr>
            <a:xfrm>
              <a:off x="0" y="0"/>
              <a:ext cx="4310507" cy="1721866"/>
            </a:xfrm>
            <a:custGeom>
              <a:avLst/>
              <a:gdLst/>
              <a:ahLst/>
              <a:cxnLst/>
              <a:rect l="l" t="t" r="r" b="b"/>
              <a:pathLst>
                <a:path w="4310507" h="1721866">
                  <a:moveTo>
                    <a:pt x="0" y="0"/>
                  </a:moveTo>
                  <a:lnTo>
                    <a:pt x="4310507" y="0"/>
                  </a:lnTo>
                  <a:lnTo>
                    <a:pt x="4310507" y="1721866"/>
                  </a:lnTo>
                  <a:lnTo>
                    <a:pt x="0" y="1721866"/>
                  </a:lnTo>
                  <a:lnTo>
                    <a:pt x="0" y="0"/>
                  </a:lnTo>
                  <a:close/>
                </a:path>
              </a:pathLst>
            </a:custGeom>
            <a:blipFill>
              <a:blip r:embed="rId3"/>
              <a:stretch>
                <a:fillRect t="-88" b="-89"/>
              </a:stretch>
            </a:blipFill>
          </p:spPr>
          <p:txBody>
            <a:bodyPr/>
            <a:lstStyle/>
            <a:p>
              <a:endParaRPr lang="en-VN"/>
            </a:p>
          </p:txBody>
        </p:sp>
      </p:grpSp>
      <p:grpSp>
        <p:nvGrpSpPr>
          <p:cNvPr id="3" name="Group 2">
            <a:extLst>
              <a:ext uri="{FF2B5EF4-FFF2-40B4-BE49-F238E27FC236}">
                <a16:creationId xmlns:a16="http://schemas.microsoft.com/office/drawing/2014/main" id="{E572AFA2-7B55-A7F9-A87D-C43769AABDF5}"/>
              </a:ext>
            </a:extLst>
          </p:cNvPr>
          <p:cNvGrpSpPr/>
          <p:nvPr/>
        </p:nvGrpSpPr>
        <p:grpSpPr>
          <a:xfrm>
            <a:off x="8188387" y="79339"/>
            <a:ext cx="3789459" cy="869949"/>
            <a:chOff x="7677148" y="229798"/>
            <a:chExt cx="3789459" cy="869949"/>
          </a:xfrm>
        </p:grpSpPr>
        <p:pic>
          <p:nvPicPr>
            <p:cNvPr id="19" name="Picture 2" descr="May be a graphic of studying and text">
              <a:extLst>
                <a:ext uri="{FF2B5EF4-FFF2-40B4-BE49-F238E27FC236}">
                  <a16:creationId xmlns:a16="http://schemas.microsoft.com/office/drawing/2014/main" id="{E945EB29-5A17-45AC-9664-ADE97962B2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77148" y="229798"/>
              <a:ext cx="869949" cy="86994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9E275E7-F9FE-4E9B-8FC3-744826427C1F}"/>
                </a:ext>
              </a:extLst>
            </p:cNvPr>
            <p:cNvSpPr txBox="1"/>
            <p:nvPr/>
          </p:nvSpPr>
          <p:spPr>
            <a:xfrm>
              <a:off x="8457450" y="449329"/>
              <a:ext cx="3009157" cy="430887"/>
            </a:xfrm>
            <a:prstGeom prst="rect">
              <a:avLst/>
            </a:prstGeom>
            <a:noFill/>
          </p:spPr>
          <p:txBody>
            <a:bodyPr wrap="none" rtlCol="0">
              <a:spAutoFit/>
            </a:bodyPr>
            <a:lstStyle/>
            <a:p>
              <a:pPr algn="ctr"/>
              <a:r>
                <a:rPr lang="en-US" sz="1100" b="1" dirty="0">
                  <a:solidFill>
                    <a:schemeClr val="accent1">
                      <a:lumMod val="50000"/>
                    </a:schemeClr>
                  </a:solidFill>
                  <a:latin typeface="Arial" panose="020B0604020202020204" pitchFamily="34" charset="0"/>
                  <a:cs typeface="Arial" panose="020B0604020202020204" pitchFamily="34" charset="0"/>
                </a:rPr>
                <a:t>VIỆN CÔNG NGHỆ HÀNG KHÔNG VŨ TRỤ</a:t>
              </a:r>
            </a:p>
            <a:p>
              <a:pPr algn="ctr"/>
              <a:r>
                <a:rPr lang="en-US" sz="1100" b="1" dirty="0">
                  <a:solidFill>
                    <a:schemeClr val="accent1">
                      <a:lumMod val="50000"/>
                    </a:schemeClr>
                  </a:solidFill>
                  <a:latin typeface="Arial" panose="020B0604020202020204" pitchFamily="34" charset="0"/>
                  <a:cs typeface="Arial" panose="020B0604020202020204" pitchFamily="34" charset="0"/>
                </a:rPr>
                <a:t>SCHOOL OF AEROSPACE ENGINEERING</a:t>
              </a:r>
            </a:p>
          </p:txBody>
        </p:sp>
      </p:grpSp>
      <p:pic>
        <p:nvPicPr>
          <p:cNvPr id="10" name="Picture 9">
            <a:extLst>
              <a:ext uri="{FF2B5EF4-FFF2-40B4-BE49-F238E27FC236}">
                <a16:creationId xmlns:a16="http://schemas.microsoft.com/office/drawing/2014/main" id="{946F50E4-31AA-4772-B1B7-4CFBE596DEED}"/>
              </a:ext>
            </a:extLst>
          </p:cNvPr>
          <p:cNvPicPr>
            <a:picLocks noChangeAspect="1"/>
          </p:cNvPicPr>
          <p:nvPr/>
        </p:nvPicPr>
        <p:blipFill>
          <a:blip r:embed="rId5"/>
          <a:stretch>
            <a:fillRect/>
          </a:stretch>
        </p:blipFill>
        <p:spPr>
          <a:xfrm>
            <a:off x="4220324" y="79343"/>
            <a:ext cx="3481817" cy="901350"/>
          </a:xfrm>
          <a:prstGeom prst="rect">
            <a:avLst/>
          </a:prstGeom>
        </p:spPr>
      </p:pic>
    </p:spTree>
    <p:extLst>
      <p:ext uri="{BB962C8B-B14F-4D97-AF65-F5344CB8AC3E}">
        <p14:creationId xmlns:p14="http://schemas.microsoft.com/office/powerpoint/2010/main" val="22215063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D85C3-DB0D-09FB-BE06-4790272806B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9F39159-5EDA-58E7-4A55-7150DE0B1A1E}"/>
              </a:ext>
            </a:extLst>
          </p:cNvPr>
          <p:cNvSpPr>
            <a:spLocks noGrp="1"/>
          </p:cNvSpPr>
          <p:nvPr>
            <p:ph type="title"/>
          </p:nvPr>
        </p:nvSpPr>
        <p:spPr/>
        <p:txBody>
          <a:bodyPr/>
          <a:lstStyle/>
          <a:p>
            <a:r>
              <a:rPr lang="en-US" dirty="0" err="1"/>
              <a:t>Kết</a:t>
            </a:r>
            <a:r>
              <a:rPr lang="en-US" dirty="0"/>
              <a:t> </a:t>
            </a:r>
            <a:r>
              <a:rPr lang="en-US" dirty="0" err="1"/>
              <a:t>quả</a:t>
            </a:r>
            <a:r>
              <a:rPr lang="en-US" dirty="0"/>
              <a:t> – </a:t>
            </a:r>
            <a:r>
              <a:rPr lang="en-US" dirty="0" err="1"/>
              <a:t>Nghiên</a:t>
            </a:r>
            <a:r>
              <a:rPr lang="en-US" dirty="0"/>
              <a:t> </a:t>
            </a:r>
            <a:r>
              <a:rPr lang="en-US" dirty="0" err="1"/>
              <a:t>cứu</a:t>
            </a:r>
            <a:r>
              <a:rPr lang="en-US" dirty="0"/>
              <a:t> </a:t>
            </a:r>
            <a:r>
              <a:rPr lang="en-US" dirty="0" err="1"/>
              <a:t>loại</a:t>
            </a:r>
            <a:r>
              <a:rPr lang="en-US" dirty="0"/>
              <a:t> </a:t>
            </a:r>
            <a:r>
              <a:rPr lang="en-US" dirty="0" err="1"/>
              <a:t>trừ</a:t>
            </a:r>
            <a:endParaRPr lang="en-US" dirty="0"/>
          </a:p>
        </p:txBody>
      </p:sp>
      <p:sp>
        <p:nvSpPr>
          <p:cNvPr id="6" name="TextBox 5">
            <a:extLst>
              <a:ext uri="{FF2B5EF4-FFF2-40B4-BE49-F238E27FC236}">
                <a16:creationId xmlns:a16="http://schemas.microsoft.com/office/drawing/2014/main" id="{FB86F232-9546-C2D6-18BE-5387C2BD292F}"/>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8</a:t>
            </a:r>
          </a:p>
        </p:txBody>
      </p:sp>
      <p:graphicFrame>
        <p:nvGraphicFramePr>
          <p:cNvPr id="2" name="Chart 1">
            <a:extLst>
              <a:ext uri="{FF2B5EF4-FFF2-40B4-BE49-F238E27FC236}">
                <a16:creationId xmlns:a16="http://schemas.microsoft.com/office/drawing/2014/main" id="{428EED4E-1316-AC2B-5306-C965AAD10733}"/>
              </a:ext>
            </a:extLst>
          </p:cNvPr>
          <p:cNvGraphicFramePr/>
          <p:nvPr>
            <p:extLst>
              <p:ext uri="{D42A27DB-BD31-4B8C-83A1-F6EECF244321}">
                <p14:modId xmlns:p14="http://schemas.microsoft.com/office/powerpoint/2010/main" val="1576632798"/>
              </p:ext>
            </p:extLst>
          </p:nvPr>
        </p:nvGraphicFramePr>
        <p:xfrm>
          <a:off x="119879" y="919715"/>
          <a:ext cx="5536642" cy="5736265"/>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BC1491C7-0C9E-F5FF-F40B-4D410BA43A43}"/>
              </a:ext>
            </a:extLst>
          </p:cNvPr>
          <p:cNvSpPr txBox="1"/>
          <p:nvPr/>
        </p:nvSpPr>
        <p:spPr>
          <a:xfrm>
            <a:off x="4784651" y="-701749"/>
            <a:ext cx="274434" cy="369332"/>
          </a:xfrm>
          <a:prstGeom prst="rect">
            <a:avLst/>
          </a:prstGeom>
          <a:noFill/>
        </p:spPr>
        <p:txBody>
          <a:bodyPr wrap="none" rtlCol="0">
            <a:spAutoFit/>
          </a:bodyPr>
          <a:lstStyle/>
          <a:p>
            <a:r>
              <a:rPr lang="en-VN" dirty="0"/>
              <a:t>s</a:t>
            </a:r>
          </a:p>
        </p:txBody>
      </p:sp>
      <p:sp>
        <p:nvSpPr>
          <p:cNvPr id="5" name="Rounded Rectangle 4">
            <a:extLst>
              <a:ext uri="{FF2B5EF4-FFF2-40B4-BE49-F238E27FC236}">
                <a16:creationId xmlns:a16="http://schemas.microsoft.com/office/drawing/2014/main" id="{ACD14F63-67DA-0FCB-37FA-AA71708A5192}"/>
              </a:ext>
            </a:extLst>
          </p:cNvPr>
          <p:cNvSpPr/>
          <p:nvPr/>
        </p:nvSpPr>
        <p:spPr>
          <a:xfrm>
            <a:off x="6885076" y="4397366"/>
            <a:ext cx="4976042" cy="1122971"/>
          </a:xfrm>
          <a:prstGeom prst="roundRect">
            <a:avLst/>
          </a:prstGeom>
          <a:solidFill>
            <a:srgbClr val="002060"/>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dirty="0" err="1"/>
              <a:t>Tích</a:t>
            </a:r>
            <a:r>
              <a:rPr lang="en-US" dirty="0"/>
              <a:t> </a:t>
            </a:r>
            <a:r>
              <a:rPr lang="en-US" dirty="0" err="1"/>
              <a:t>hợp</a:t>
            </a:r>
            <a:r>
              <a:rPr lang="en-US" dirty="0"/>
              <a:t> </a:t>
            </a:r>
            <a:r>
              <a:rPr lang="en-US" dirty="0" err="1"/>
              <a:t>đa</a:t>
            </a:r>
            <a:r>
              <a:rPr lang="en-US" dirty="0"/>
              <a:t> </a:t>
            </a:r>
            <a:r>
              <a:rPr lang="en-US" dirty="0" err="1"/>
              <a:t>nguồn</a:t>
            </a:r>
            <a:r>
              <a:rPr lang="en-US" dirty="0"/>
              <a:t> </a:t>
            </a:r>
            <a:r>
              <a:rPr lang="en-US" dirty="0" err="1"/>
              <a:t>cải</a:t>
            </a:r>
            <a:r>
              <a:rPr lang="en-US" dirty="0"/>
              <a:t> </a:t>
            </a:r>
            <a:r>
              <a:rPr lang="en-US" dirty="0" err="1"/>
              <a:t>thiện</a:t>
            </a:r>
            <a:r>
              <a:rPr lang="en-US" dirty="0"/>
              <a:t> </a:t>
            </a:r>
            <a:r>
              <a:rPr lang="en-US" b="1" dirty="0"/>
              <a:t>+5,44% Accuracy</a:t>
            </a:r>
            <a:endParaRPr lang="en-US" dirty="0"/>
          </a:p>
          <a:p>
            <a:r>
              <a:rPr lang="en-US" dirty="0"/>
              <a:t>S2 </a:t>
            </a:r>
            <a:r>
              <a:rPr lang="en-US" dirty="0" err="1"/>
              <a:t>chủ</a:t>
            </a:r>
            <a:r>
              <a:rPr lang="en-US" dirty="0"/>
              <a:t> </a:t>
            </a:r>
            <a:r>
              <a:rPr lang="en-US" dirty="0" err="1"/>
              <a:t>đạo</a:t>
            </a:r>
            <a:r>
              <a:rPr lang="en-US" dirty="0"/>
              <a:t>, S1 </a:t>
            </a:r>
            <a:r>
              <a:rPr lang="en-US" dirty="0" err="1"/>
              <a:t>bổ</a:t>
            </a:r>
            <a:r>
              <a:rPr lang="en-US" dirty="0"/>
              <a:t> sung </a:t>
            </a:r>
            <a:r>
              <a:rPr lang="en-US" dirty="0" err="1"/>
              <a:t>thông</a:t>
            </a:r>
            <a:r>
              <a:rPr lang="en-US" dirty="0"/>
              <a:t> tin </a:t>
            </a:r>
            <a:r>
              <a:rPr lang="en-US" dirty="0" err="1"/>
              <a:t>cấu</a:t>
            </a:r>
            <a:r>
              <a:rPr lang="en-US" dirty="0"/>
              <a:t> </a:t>
            </a:r>
            <a:r>
              <a:rPr lang="en-US" dirty="0" err="1"/>
              <a:t>trúc</a:t>
            </a:r>
            <a:endParaRPr lang="en-US" dirty="0"/>
          </a:p>
        </p:txBody>
      </p:sp>
      <p:graphicFrame>
        <p:nvGraphicFramePr>
          <p:cNvPr id="10" name="Table 9">
            <a:extLst>
              <a:ext uri="{FF2B5EF4-FFF2-40B4-BE49-F238E27FC236}">
                <a16:creationId xmlns:a16="http://schemas.microsoft.com/office/drawing/2014/main" id="{1997C889-D1CD-796E-00D7-B94714CAF5A5}"/>
              </a:ext>
            </a:extLst>
          </p:cNvPr>
          <p:cNvGraphicFramePr>
            <a:graphicFrameLocks noGrp="1"/>
          </p:cNvGraphicFramePr>
          <p:nvPr>
            <p:extLst>
              <p:ext uri="{D42A27DB-BD31-4B8C-83A1-F6EECF244321}">
                <p14:modId xmlns:p14="http://schemas.microsoft.com/office/powerpoint/2010/main" val="2037551833"/>
              </p:ext>
            </p:extLst>
          </p:nvPr>
        </p:nvGraphicFramePr>
        <p:xfrm>
          <a:off x="5913256" y="1574800"/>
          <a:ext cx="6158865" cy="1854200"/>
        </p:xfrm>
        <a:graphic>
          <a:graphicData uri="http://schemas.openxmlformats.org/drawingml/2006/table">
            <a:tbl>
              <a:tblPr firstRow="1" bandRow="1">
                <a:tableStyleId>{69012ECD-51FC-41F1-AA8D-1B2483CD663E}</a:tableStyleId>
              </a:tblPr>
              <a:tblGrid>
                <a:gridCol w="3497580">
                  <a:extLst>
                    <a:ext uri="{9D8B030D-6E8A-4147-A177-3AD203B41FA5}">
                      <a16:colId xmlns:a16="http://schemas.microsoft.com/office/drawing/2014/main" val="524711237"/>
                    </a:ext>
                  </a:extLst>
                </a:gridCol>
                <a:gridCol w="1494155">
                  <a:extLst>
                    <a:ext uri="{9D8B030D-6E8A-4147-A177-3AD203B41FA5}">
                      <a16:colId xmlns:a16="http://schemas.microsoft.com/office/drawing/2014/main" val="4122052385"/>
                    </a:ext>
                  </a:extLst>
                </a:gridCol>
                <a:gridCol w="1167130">
                  <a:extLst>
                    <a:ext uri="{9D8B030D-6E8A-4147-A177-3AD203B41FA5}">
                      <a16:colId xmlns:a16="http://schemas.microsoft.com/office/drawing/2014/main" val="4141967998"/>
                    </a:ext>
                  </a:extLst>
                </a:gridCol>
              </a:tblGrid>
              <a:tr h="370840">
                <a:tc>
                  <a:txBody>
                    <a:bodyPr/>
                    <a:lstStyle/>
                    <a:p>
                      <a:pPr algn="l"/>
                      <a:r>
                        <a:rPr lang="en-VN" dirty="0"/>
                        <a:t>Cấu hình</a:t>
                      </a:r>
                    </a:p>
                  </a:txBody>
                  <a:tcPr>
                    <a:solidFill>
                      <a:srgbClr val="002060"/>
                    </a:solidFill>
                  </a:tcPr>
                </a:tc>
                <a:tc>
                  <a:txBody>
                    <a:bodyPr/>
                    <a:lstStyle/>
                    <a:p>
                      <a:pPr algn="l"/>
                      <a:r>
                        <a:rPr lang="en-VN" dirty="0"/>
                        <a:t>Số đặc trưng</a:t>
                      </a:r>
                    </a:p>
                  </a:txBody>
                  <a:tcPr>
                    <a:solidFill>
                      <a:srgbClr val="002060"/>
                    </a:solidFill>
                  </a:tcPr>
                </a:tc>
                <a:tc>
                  <a:txBody>
                    <a:bodyPr/>
                    <a:lstStyle/>
                    <a:p>
                      <a:pPr algn="l"/>
                      <a:r>
                        <a:rPr lang="en-VN" dirty="0"/>
                        <a:t>Accuracy</a:t>
                      </a:r>
                    </a:p>
                  </a:txBody>
                  <a:tcPr>
                    <a:solidFill>
                      <a:srgbClr val="002060"/>
                    </a:solidFill>
                  </a:tcPr>
                </a:tc>
                <a:extLst>
                  <a:ext uri="{0D108BD9-81ED-4DB2-BD59-A6C34878D82A}">
                    <a16:rowId xmlns:a16="http://schemas.microsoft.com/office/drawing/2014/main" val="3420422104"/>
                  </a:ext>
                </a:extLst>
              </a:tr>
              <a:tr h="370840">
                <a:tc>
                  <a:txBody>
                    <a:bodyPr/>
                    <a:lstStyle/>
                    <a:p>
                      <a:r>
                        <a:rPr lang="en-US" dirty="0" err="1"/>
                        <a:t>Chỉ</a:t>
                      </a:r>
                      <a:r>
                        <a:rPr lang="en-US" dirty="0"/>
                        <a:t> Sentinel-2 (delta)</a:t>
                      </a:r>
                      <a:endParaRPr lang="en-VN" dirty="0"/>
                    </a:p>
                  </a:txBody>
                  <a:tcPr/>
                </a:tc>
                <a:tc>
                  <a:txBody>
                    <a:bodyPr/>
                    <a:lstStyle/>
                    <a:p>
                      <a:pPr algn="ctr"/>
                      <a:r>
                        <a:rPr lang="en-VN" dirty="0"/>
                        <a:t>7</a:t>
                      </a:r>
                    </a:p>
                  </a:txBody>
                  <a:tcPr/>
                </a:tc>
                <a:tc>
                  <a:txBody>
                    <a:bodyPr/>
                    <a:lstStyle/>
                    <a:p>
                      <a:pPr algn="ctr"/>
                      <a:r>
                        <a:rPr lang="en-VN" dirty="0"/>
                        <a:t>87,65%</a:t>
                      </a:r>
                    </a:p>
                  </a:txBody>
                  <a:tcPr/>
                </a:tc>
                <a:extLst>
                  <a:ext uri="{0D108BD9-81ED-4DB2-BD59-A6C34878D82A}">
                    <a16:rowId xmlns:a16="http://schemas.microsoft.com/office/drawing/2014/main" val="3790924096"/>
                  </a:ext>
                </a:extLst>
              </a:tr>
              <a:tr h="370840">
                <a:tc>
                  <a:txBody>
                    <a:bodyPr/>
                    <a:lstStyle/>
                    <a:p>
                      <a:r>
                        <a:rPr lang="vi-VN" dirty="0"/>
                        <a:t>Sentinel-2 (trước + sau + delta)</a:t>
                      </a:r>
                      <a:endParaRPr lang="en-VN" dirty="0"/>
                    </a:p>
                  </a:txBody>
                  <a:tcPr/>
                </a:tc>
                <a:tc>
                  <a:txBody>
                    <a:bodyPr/>
                    <a:lstStyle/>
                    <a:p>
                      <a:pPr algn="ctr"/>
                      <a:r>
                        <a:rPr lang="en-VN" dirty="0"/>
                        <a:t>21</a:t>
                      </a:r>
                    </a:p>
                  </a:txBody>
                  <a:tcPr/>
                </a:tc>
                <a:tc>
                  <a:txBody>
                    <a:bodyPr/>
                    <a:lstStyle/>
                    <a:p>
                      <a:pPr algn="ctr"/>
                      <a:r>
                        <a:rPr lang="en-VN" dirty="0"/>
                        <a:t>93,42%</a:t>
                      </a:r>
                    </a:p>
                  </a:txBody>
                  <a:tcPr/>
                </a:tc>
                <a:extLst>
                  <a:ext uri="{0D108BD9-81ED-4DB2-BD59-A6C34878D82A}">
                    <a16:rowId xmlns:a16="http://schemas.microsoft.com/office/drawing/2014/main" val="998741553"/>
                  </a:ext>
                </a:extLst>
              </a:tr>
              <a:tr h="370840">
                <a:tc>
                  <a:txBody>
                    <a:bodyPr/>
                    <a:lstStyle/>
                    <a:p>
                      <a:r>
                        <a:rPr lang="vi-VN" dirty="0"/>
                        <a:t>Chỉ Sentinel-1 (trước + sau + delta)</a:t>
                      </a:r>
                      <a:endParaRPr lang="en-VN" dirty="0"/>
                    </a:p>
                  </a:txBody>
                  <a:tcPr/>
                </a:tc>
                <a:tc>
                  <a:txBody>
                    <a:bodyPr/>
                    <a:lstStyle/>
                    <a:p>
                      <a:pPr algn="ctr"/>
                      <a:r>
                        <a:rPr lang="en-VN" dirty="0"/>
                        <a:t>6</a:t>
                      </a:r>
                    </a:p>
                  </a:txBody>
                  <a:tcPr/>
                </a:tc>
                <a:tc>
                  <a:txBody>
                    <a:bodyPr/>
                    <a:lstStyle/>
                    <a:p>
                      <a:pPr algn="ctr"/>
                      <a:r>
                        <a:rPr lang="en-VN" dirty="0"/>
                        <a:t>83,27%</a:t>
                      </a:r>
                    </a:p>
                  </a:txBody>
                  <a:tcPr/>
                </a:tc>
                <a:extLst>
                  <a:ext uri="{0D108BD9-81ED-4DB2-BD59-A6C34878D82A}">
                    <a16:rowId xmlns:a16="http://schemas.microsoft.com/office/drawing/2014/main" val="2695972521"/>
                  </a:ext>
                </a:extLst>
              </a:tr>
              <a:tr h="370840">
                <a:tc>
                  <a:txBody>
                    <a:bodyPr/>
                    <a:lstStyle/>
                    <a:p>
                      <a:r>
                        <a:rPr lang="en-US" dirty="0"/>
                        <a:t>S1 + S2 (</a:t>
                      </a:r>
                      <a:r>
                        <a:rPr lang="en-US" dirty="0" err="1"/>
                        <a:t>tất</a:t>
                      </a:r>
                      <a:r>
                        <a:rPr lang="en-US" dirty="0"/>
                        <a:t> </a:t>
                      </a:r>
                      <a:r>
                        <a:rPr lang="en-US" dirty="0" err="1"/>
                        <a:t>cả</a:t>
                      </a:r>
                      <a:r>
                        <a:rPr lang="en-US" dirty="0"/>
                        <a:t>)</a:t>
                      </a:r>
                      <a:endParaRPr lang="en-VN" dirty="0"/>
                    </a:p>
                  </a:txBody>
                  <a:tcPr/>
                </a:tc>
                <a:tc>
                  <a:txBody>
                    <a:bodyPr/>
                    <a:lstStyle/>
                    <a:p>
                      <a:pPr algn="ctr"/>
                      <a:r>
                        <a:rPr lang="en-VN" dirty="0"/>
                        <a:t>27</a:t>
                      </a:r>
                    </a:p>
                  </a:txBody>
                  <a:tcPr/>
                </a:tc>
                <a:tc>
                  <a:txBody>
                    <a:bodyPr/>
                    <a:lstStyle/>
                    <a:p>
                      <a:pPr algn="ctr"/>
                      <a:r>
                        <a:rPr lang="en-VN" dirty="0"/>
                        <a:t>98,86%</a:t>
                      </a:r>
                    </a:p>
                  </a:txBody>
                  <a:tcPr/>
                </a:tc>
                <a:extLst>
                  <a:ext uri="{0D108BD9-81ED-4DB2-BD59-A6C34878D82A}">
                    <a16:rowId xmlns:a16="http://schemas.microsoft.com/office/drawing/2014/main" val="4187345654"/>
                  </a:ext>
                </a:extLst>
              </a:tr>
            </a:tbl>
          </a:graphicData>
        </a:graphic>
      </p:graphicFrame>
      <p:sp>
        <p:nvSpPr>
          <p:cNvPr id="11" name="Right Arrow 10">
            <a:extLst>
              <a:ext uri="{FF2B5EF4-FFF2-40B4-BE49-F238E27FC236}">
                <a16:creationId xmlns:a16="http://schemas.microsoft.com/office/drawing/2014/main" id="{958C8E19-54C9-06E2-BCE1-E04DD9AC02E8}"/>
              </a:ext>
            </a:extLst>
          </p:cNvPr>
          <p:cNvSpPr/>
          <p:nvPr/>
        </p:nvSpPr>
        <p:spPr>
          <a:xfrm>
            <a:off x="5913256" y="4639857"/>
            <a:ext cx="849051" cy="637954"/>
          </a:xfrm>
          <a:prstGeom prst="rightArrow">
            <a:avLst/>
          </a:prstGeom>
          <a:solidFill>
            <a:srgbClr val="002060"/>
          </a:solidFill>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endParaRPr lang="en-VN"/>
          </a:p>
        </p:txBody>
      </p:sp>
      <p:sp>
        <p:nvSpPr>
          <p:cNvPr id="7" name="TextBox 6">
            <a:extLst>
              <a:ext uri="{FF2B5EF4-FFF2-40B4-BE49-F238E27FC236}">
                <a16:creationId xmlns:a16="http://schemas.microsoft.com/office/drawing/2014/main" id="{FC6CE505-7DBB-4F93-7CA9-DDF04D6E637C}"/>
              </a:ext>
            </a:extLst>
          </p:cNvPr>
          <p:cNvSpPr txBox="1"/>
          <p:nvPr/>
        </p:nvSpPr>
        <p:spPr>
          <a:xfrm>
            <a:off x="6776376" y="1193130"/>
            <a:ext cx="4432624" cy="369332"/>
          </a:xfrm>
          <a:prstGeom prst="rect">
            <a:avLst/>
          </a:prstGeom>
          <a:noFill/>
        </p:spPr>
        <p:txBody>
          <a:bodyPr wrap="none" rtlCol="0">
            <a:spAutoFit/>
          </a:bodyPr>
          <a:lstStyle/>
          <a:p>
            <a:r>
              <a:rPr lang="en-US" b="1"/>
              <a:t>Bảng nghiên cứu loại trừ các nguồn dữ liệu</a:t>
            </a:r>
            <a:endParaRPr lang="en-VN" b="1"/>
          </a:p>
        </p:txBody>
      </p:sp>
    </p:spTree>
    <p:extLst>
      <p:ext uri="{BB962C8B-B14F-4D97-AF65-F5344CB8AC3E}">
        <p14:creationId xmlns:p14="http://schemas.microsoft.com/office/powerpoint/2010/main" val="572654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275E57-3868-36BD-CCF3-D0431D61295D}"/>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7C64BBA-93BA-B786-2B56-E52CDEB542E1}"/>
              </a:ext>
            </a:extLst>
          </p:cNvPr>
          <p:cNvSpPr>
            <a:spLocks noGrp="1"/>
          </p:cNvSpPr>
          <p:nvPr>
            <p:ph type="title"/>
          </p:nvPr>
        </p:nvSpPr>
        <p:spPr/>
        <p:txBody>
          <a:bodyPr/>
          <a:lstStyle/>
          <a:p>
            <a:r>
              <a:rPr lang="en-US" dirty="0" err="1"/>
              <a:t>Kết</a:t>
            </a:r>
            <a:r>
              <a:rPr lang="en-US" dirty="0"/>
              <a:t> </a:t>
            </a:r>
            <a:r>
              <a:rPr lang="en-US" dirty="0" err="1"/>
              <a:t>quả</a:t>
            </a:r>
            <a:r>
              <a:rPr lang="en-US" dirty="0"/>
              <a:t> – </a:t>
            </a:r>
            <a:r>
              <a:rPr lang="en-US" dirty="0" err="1"/>
              <a:t>Bản</a:t>
            </a:r>
            <a:r>
              <a:rPr lang="en-US" dirty="0"/>
              <a:t> </a:t>
            </a:r>
            <a:r>
              <a:rPr lang="en-US" dirty="0" err="1"/>
              <a:t>đồ</a:t>
            </a:r>
            <a:r>
              <a:rPr lang="en-US" dirty="0"/>
              <a:t> </a:t>
            </a:r>
            <a:r>
              <a:rPr lang="en-US" dirty="0" err="1"/>
              <a:t>phân</a:t>
            </a:r>
            <a:r>
              <a:rPr lang="en-US" dirty="0"/>
              <a:t> </a:t>
            </a:r>
            <a:r>
              <a:rPr lang="en-US" dirty="0" err="1"/>
              <a:t>loại</a:t>
            </a:r>
            <a:endParaRPr lang="en-US" dirty="0"/>
          </a:p>
        </p:txBody>
      </p:sp>
      <p:sp>
        <p:nvSpPr>
          <p:cNvPr id="6" name="TextBox 5">
            <a:extLst>
              <a:ext uri="{FF2B5EF4-FFF2-40B4-BE49-F238E27FC236}">
                <a16:creationId xmlns:a16="http://schemas.microsoft.com/office/drawing/2014/main" id="{7476CC16-3413-7B23-6303-149D67DF0FBF}"/>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9</a:t>
            </a:r>
          </a:p>
        </p:txBody>
      </p:sp>
      <p:pic>
        <p:nvPicPr>
          <p:cNvPr id="4" name="Picture 3" descr="A map of a large island&#10;&#10;AI-generated content may be incorrect.">
            <a:extLst>
              <a:ext uri="{FF2B5EF4-FFF2-40B4-BE49-F238E27FC236}">
                <a16:creationId xmlns:a16="http://schemas.microsoft.com/office/drawing/2014/main" id="{689123B6-B6B6-DD8F-9969-2ADE908371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76177"/>
            <a:ext cx="5062222" cy="6081823"/>
          </a:xfrm>
          <a:prstGeom prst="rect">
            <a:avLst/>
          </a:prstGeom>
        </p:spPr>
      </p:pic>
      <p:graphicFrame>
        <p:nvGraphicFramePr>
          <p:cNvPr id="10" name="Table 9">
            <a:extLst>
              <a:ext uri="{FF2B5EF4-FFF2-40B4-BE49-F238E27FC236}">
                <a16:creationId xmlns:a16="http://schemas.microsoft.com/office/drawing/2014/main" id="{4970D517-E62A-F020-8C76-6FD1D5E02EE5}"/>
              </a:ext>
            </a:extLst>
          </p:cNvPr>
          <p:cNvGraphicFramePr>
            <a:graphicFrameLocks noGrp="1"/>
          </p:cNvGraphicFramePr>
          <p:nvPr>
            <p:extLst>
              <p:ext uri="{D42A27DB-BD31-4B8C-83A1-F6EECF244321}">
                <p14:modId xmlns:p14="http://schemas.microsoft.com/office/powerpoint/2010/main" val="1268569724"/>
              </p:ext>
            </p:extLst>
          </p:nvPr>
        </p:nvGraphicFramePr>
        <p:xfrm>
          <a:off x="5196792" y="1592048"/>
          <a:ext cx="6664326" cy="2225040"/>
        </p:xfrm>
        <a:graphic>
          <a:graphicData uri="http://schemas.openxmlformats.org/drawingml/2006/table">
            <a:tbl>
              <a:tblPr firstRow="1" bandRow="1">
                <a:tableStyleId>{69012ECD-51FC-41F1-AA8D-1B2483CD663E}</a:tableStyleId>
              </a:tblPr>
              <a:tblGrid>
                <a:gridCol w="1433830">
                  <a:extLst>
                    <a:ext uri="{9D8B030D-6E8A-4147-A177-3AD203B41FA5}">
                      <a16:colId xmlns:a16="http://schemas.microsoft.com/office/drawing/2014/main" val="1821910227"/>
                    </a:ext>
                  </a:extLst>
                </a:gridCol>
                <a:gridCol w="1306830">
                  <a:extLst>
                    <a:ext uri="{9D8B030D-6E8A-4147-A177-3AD203B41FA5}">
                      <a16:colId xmlns:a16="http://schemas.microsoft.com/office/drawing/2014/main" val="3354057535"/>
                    </a:ext>
                  </a:extLst>
                </a:gridCol>
                <a:gridCol w="911543">
                  <a:extLst>
                    <a:ext uri="{9D8B030D-6E8A-4147-A177-3AD203B41FA5}">
                      <a16:colId xmlns:a16="http://schemas.microsoft.com/office/drawing/2014/main" val="1027552197"/>
                    </a:ext>
                  </a:extLst>
                </a:gridCol>
                <a:gridCol w="1421130">
                  <a:extLst>
                    <a:ext uri="{9D8B030D-6E8A-4147-A177-3AD203B41FA5}">
                      <a16:colId xmlns:a16="http://schemas.microsoft.com/office/drawing/2014/main" val="2804849050"/>
                    </a:ext>
                  </a:extLst>
                </a:gridCol>
                <a:gridCol w="1590993">
                  <a:extLst>
                    <a:ext uri="{9D8B030D-6E8A-4147-A177-3AD203B41FA5}">
                      <a16:colId xmlns:a16="http://schemas.microsoft.com/office/drawing/2014/main" val="2857069787"/>
                    </a:ext>
                  </a:extLst>
                </a:gridCol>
              </a:tblGrid>
              <a:tr h="370840">
                <a:tc>
                  <a:txBody>
                    <a:bodyPr/>
                    <a:lstStyle/>
                    <a:p>
                      <a:pPr algn="ctr"/>
                      <a:r>
                        <a:rPr lang="en-VN" sz="1600" dirty="0"/>
                        <a:t>Tên lớp</a:t>
                      </a:r>
                    </a:p>
                  </a:txBody>
                  <a:tcPr>
                    <a:solidFill>
                      <a:srgbClr val="002060"/>
                    </a:solidFill>
                  </a:tcPr>
                </a:tc>
                <a:tc>
                  <a:txBody>
                    <a:bodyPr/>
                    <a:lstStyle/>
                    <a:p>
                      <a:pPr algn="ctr"/>
                      <a:r>
                        <a:rPr lang="en-VN" sz="1600" dirty="0"/>
                        <a:t>Số điểm ảnh</a:t>
                      </a:r>
                    </a:p>
                  </a:txBody>
                  <a:tcPr>
                    <a:solidFill>
                      <a:srgbClr val="002060"/>
                    </a:solidFill>
                  </a:tcPr>
                </a:tc>
                <a:tc>
                  <a:txBody>
                    <a:bodyPr/>
                    <a:lstStyle/>
                    <a:p>
                      <a:pPr algn="ctr"/>
                      <a:r>
                        <a:rPr lang="en-VN" sz="1600" dirty="0"/>
                        <a:t>Tỉ lệ</a:t>
                      </a:r>
                    </a:p>
                  </a:txBody>
                  <a:tcPr>
                    <a:solidFill>
                      <a:srgbClr val="002060"/>
                    </a:solidFill>
                  </a:tcPr>
                </a:tc>
                <a:tc>
                  <a:txBody>
                    <a:bodyPr/>
                    <a:lstStyle/>
                    <a:p>
                      <a:pPr algn="ctr"/>
                      <a:r>
                        <a:rPr lang="en-VN" sz="1600" dirty="0"/>
                        <a:t>Diện tích (ha)</a:t>
                      </a:r>
                    </a:p>
                  </a:txBody>
                  <a:tcPr>
                    <a:solidFill>
                      <a:srgbClr val="002060"/>
                    </a:solidFill>
                  </a:tcPr>
                </a:tc>
                <a:tc>
                  <a:txBody>
                    <a:bodyPr/>
                    <a:lstStyle/>
                    <a:p>
                      <a:pPr algn="ctr"/>
                      <a:r>
                        <a:rPr lang="en-VN" sz="1600" dirty="0"/>
                        <a:t>Diện tích (km2)</a:t>
                      </a:r>
                    </a:p>
                  </a:txBody>
                  <a:tcPr>
                    <a:solidFill>
                      <a:srgbClr val="002060"/>
                    </a:solidFill>
                  </a:tcPr>
                </a:tc>
                <a:extLst>
                  <a:ext uri="{0D108BD9-81ED-4DB2-BD59-A6C34878D82A}">
                    <a16:rowId xmlns:a16="http://schemas.microsoft.com/office/drawing/2014/main" val="369630955"/>
                  </a:ext>
                </a:extLst>
              </a:tr>
              <a:tr h="370840">
                <a:tc>
                  <a:txBody>
                    <a:bodyPr/>
                    <a:lstStyle/>
                    <a:p>
                      <a:r>
                        <a:rPr lang="en-US" sz="1600" dirty="0" err="1"/>
                        <a:t>Rừng</a:t>
                      </a:r>
                      <a:r>
                        <a:rPr lang="en-US" sz="1600" dirty="0"/>
                        <a:t> </a:t>
                      </a:r>
                      <a:r>
                        <a:rPr lang="en-US" sz="1600" dirty="0" err="1"/>
                        <a:t>ổn</a:t>
                      </a:r>
                      <a:r>
                        <a:rPr lang="en-US" sz="1600" dirty="0"/>
                        <a:t> </a:t>
                      </a:r>
                      <a:r>
                        <a:rPr lang="en-US" sz="1600" dirty="0" err="1"/>
                        <a:t>định</a:t>
                      </a:r>
                      <a:endParaRPr lang="en-VN" sz="1600" dirty="0"/>
                    </a:p>
                  </a:txBody>
                  <a:tcPr/>
                </a:tc>
                <a:tc>
                  <a:txBody>
                    <a:bodyPr/>
                    <a:lstStyle/>
                    <a:p>
                      <a:r>
                        <a:rPr lang="en-VN" sz="1600" dirty="0"/>
                        <a:t>12.071.691 </a:t>
                      </a:r>
                    </a:p>
                  </a:txBody>
                  <a:tcPr/>
                </a:tc>
                <a:tc>
                  <a:txBody>
                    <a:bodyPr/>
                    <a:lstStyle/>
                    <a:p>
                      <a:r>
                        <a:rPr lang="en-VN" sz="1600" dirty="0"/>
                        <a:t>74,30% </a:t>
                      </a:r>
                    </a:p>
                  </a:txBody>
                  <a:tcPr/>
                </a:tc>
                <a:tc>
                  <a:txBody>
                    <a:bodyPr/>
                    <a:lstStyle/>
                    <a:p>
                      <a:r>
                        <a:rPr lang="en-VN" sz="1600" dirty="0"/>
                        <a:t>120.716,91</a:t>
                      </a:r>
                    </a:p>
                  </a:txBody>
                  <a:tcPr/>
                </a:tc>
                <a:tc>
                  <a:txBody>
                    <a:bodyPr/>
                    <a:lstStyle/>
                    <a:p>
                      <a:r>
                        <a:rPr lang="en-VN" sz="1600" dirty="0"/>
                        <a:t>1.207,17</a:t>
                      </a:r>
                    </a:p>
                  </a:txBody>
                  <a:tcPr/>
                </a:tc>
                <a:extLst>
                  <a:ext uri="{0D108BD9-81ED-4DB2-BD59-A6C34878D82A}">
                    <a16:rowId xmlns:a16="http://schemas.microsoft.com/office/drawing/2014/main" val="2778906247"/>
                  </a:ext>
                </a:extLst>
              </a:tr>
              <a:tr h="370840">
                <a:tc>
                  <a:txBody>
                    <a:bodyPr/>
                    <a:lstStyle/>
                    <a:p>
                      <a:r>
                        <a:rPr lang="en-US" sz="1600" dirty="0" err="1"/>
                        <a:t>Mất</a:t>
                      </a:r>
                      <a:r>
                        <a:rPr lang="en-US" sz="1600" dirty="0"/>
                        <a:t> </a:t>
                      </a:r>
                      <a:r>
                        <a:rPr lang="en-US" sz="1600" dirty="0" err="1"/>
                        <a:t>rừng</a:t>
                      </a:r>
                      <a:r>
                        <a:rPr lang="en-US" sz="1600" dirty="0"/>
                        <a:t> </a:t>
                      </a:r>
                      <a:endParaRPr lang="en-VN" sz="1600" dirty="0"/>
                    </a:p>
                  </a:txBody>
                  <a:tcPr/>
                </a:tc>
                <a:tc>
                  <a:txBody>
                    <a:bodyPr/>
                    <a:lstStyle/>
                    <a:p>
                      <a:r>
                        <a:rPr lang="en-VN" sz="1600" dirty="0"/>
                        <a:t>728.215 </a:t>
                      </a:r>
                    </a:p>
                  </a:txBody>
                  <a:tcPr/>
                </a:tc>
                <a:tc>
                  <a:txBody>
                    <a:bodyPr/>
                    <a:lstStyle/>
                    <a:p>
                      <a:r>
                        <a:rPr lang="en-VN" sz="1600" dirty="0"/>
                        <a:t>4,48% </a:t>
                      </a:r>
                    </a:p>
                  </a:txBody>
                  <a:tcPr/>
                </a:tc>
                <a:tc>
                  <a:txBody>
                    <a:bodyPr/>
                    <a:lstStyle/>
                    <a:p>
                      <a:r>
                        <a:rPr lang="en-VN" sz="1600" dirty="0"/>
                        <a:t>7.282,15 </a:t>
                      </a:r>
                    </a:p>
                  </a:txBody>
                  <a:tcPr/>
                </a:tc>
                <a:tc>
                  <a:txBody>
                    <a:bodyPr/>
                    <a:lstStyle/>
                    <a:p>
                      <a:r>
                        <a:rPr lang="en-VN" sz="1600" dirty="0"/>
                        <a:t>72,82</a:t>
                      </a:r>
                    </a:p>
                  </a:txBody>
                  <a:tcPr/>
                </a:tc>
                <a:extLst>
                  <a:ext uri="{0D108BD9-81ED-4DB2-BD59-A6C34878D82A}">
                    <a16:rowId xmlns:a16="http://schemas.microsoft.com/office/drawing/2014/main" val="2544796250"/>
                  </a:ext>
                </a:extLst>
              </a:tr>
              <a:tr h="370840">
                <a:tc>
                  <a:txBody>
                    <a:bodyPr/>
                    <a:lstStyle/>
                    <a:p>
                      <a:r>
                        <a:rPr lang="en-US" sz="1600" dirty="0"/>
                        <a:t>Phi </a:t>
                      </a:r>
                      <a:r>
                        <a:rPr lang="en-US" sz="1600" dirty="0" err="1"/>
                        <a:t>rừng</a:t>
                      </a:r>
                      <a:r>
                        <a:rPr lang="en-US" sz="1600" dirty="0"/>
                        <a:t> </a:t>
                      </a:r>
                      <a:endParaRPr lang="en-VN" sz="1600" dirty="0"/>
                    </a:p>
                  </a:txBody>
                  <a:tcPr/>
                </a:tc>
                <a:tc>
                  <a:txBody>
                    <a:bodyPr/>
                    <a:lstStyle/>
                    <a:p>
                      <a:r>
                        <a:rPr lang="en-VN" sz="1600" dirty="0"/>
                        <a:t>2.952.854 </a:t>
                      </a:r>
                    </a:p>
                  </a:txBody>
                  <a:tcPr/>
                </a:tc>
                <a:tc>
                  <a:txBody>
                    <a:bodyPr/>
                    <a:lstStyle/>
                    <a:p>
                      <a:r>
                        <a:rPr lang="en-VN" sz="1600" dirty="0"/>
                        <a:t>18,17% </a:t>
                      </a:r>
                    </a:p>
                  </a:txBody>
                  <a:tcPr/>
                </a:tc>
                <a:tc>
                  <a:txBody>
                    <a:bodyPr/>
                    <a:lstStyle/>
                    <a:p>
                      <a:r>
                        <a:rPr lang="en-VN" sz="1600" dirty="0"/>
                        <a:t>29.528,54 </a:t>
                      </a:r>
                    </a:p>
                  </a:txBody>
                  <a:tcPr/>
                </a:tc>
                <a:tc>
                  <a:txBody>
                    <a:bodyPr/>
                    <a:lstStyle/>
                    <a:p>
                      <a:r>
                        <a:rPr lang="en-VN" sz="1600" dirty="0"/>
                        <a:t>295,29</a:t>
                      </a:r>
                    </a:p>
                  </a:txBody>
                  <a:tcPr/>
                </a:tc>
                <a:extLst>
                  <a:ext uri="{0D108BD9-81ED-4DB2-BD59-A6C34878D82A}">
                    <a16:rowId xmlns:a16="http://schemas.microsoft.com/office/drawing/2014/main" val="2753396280"/>
                  </a:ext>
                </a:extLst>
              </a:tr>
              <a:tr h="370840">
                <a:tc>
                  <a:txBody>
                    <a:bodyPr/>
                    <a:lstStyle/>
                    <a:p>
                      <a:r>
                        <a:rPr lang="en-US" sz="1600" dirty="0"/>
                        <a:t>Phục </a:t>
                      </a:r>
                      <a:r>
                        <a:rPr lang="en-US" sz="1600" dirty="0" err="1"/>
                        <a:t>hồi</a:t>
                      </a:r>
                      <a:r>
                        <a:rPr lang="en-US" sz="1600" dirty="0"/>
                        <a:t> </a:t>
                      </a:r>
                      <a:r>
                        <a:rPr lang="en-US" sz="1600" dirty="0" err="1"/>
                        <a:t>rừng</a:t>
                      </a:r>
                      <a:r>
                        <a:rPr lang="en-US" sz="1600" dirty="0"/>
                        <a:t> </a:t>
                      </a:r>
                      <a:endParaRPr lang="en-VN" sz="1600" dirty="0"/>
                    </a:p>
                  </a:txBody>
                  <a:tcPr/>
                </a:tc>
                <a:tc>
                  <a:txBody>
                    <a:bodyPr/>
                    <a:lstStyle/>
                    <a:p>
                      <a:r>
                        <a:rPr lang="en-VN" sz="1600" dirty="0"/>
                        <a:t>494.090 </a:t>
                      </a:r>
                    </a:p>
                  </a:txBody>
                  <a:tcPr/>
                </a:tc>
                <a:tc>
                  <a:txBody>
                    <a:bodyPr/>
                    <a:lstStyle/>
                    <a:p>
                      <a:r>
                        <a:rPr lang="en-VN" sz="1600" dirty="0"/>
                        <a:t>3,04%</a:t>
                      </a:r>
                    </a:p>
                  </a:txBody>
                  <a:tcPr/>
                </a:tc>
                <a:tc>
                  <a:txBody>
                    <a:bodyPr/>
                    <a:lstStyle/>
                    <a:p>
                      <a:r>
                        <a:rPr lang="en-VN" sz="1600" dirty="0"/>
                        <a:t>4.940,90 </a:t>
                      </a:r>
                    </a:p>
                  </a:txBody>
                  <a:tcPr/>
                </a:tc>
                <a:tc>
                  <a:txBody>
                    <a:bodyPr/>
                    <a:lstStyle/>
                    <a:p>
                      <a:r>
                        <a:rPr lang="en-VN" sz="1600" dirty="0"/>
                        <a:t>49,41</a:t>
                      </a:r>
                    </a:p>
                  </a:txBody>
                  <a:tcPr/>
                </a:tc>
                <a:extLst>
                  <a:ext uri="{0D108BD9-81ED-4DB2-BD59-A6C34878D82A}">
                    <a16:rowId xmlns:a16="http://schemas.microsoft.com/office/drawing/2014/main" val="2231412473"/>
                  </a:ext>
                </a:extLst>
              </a:tr>
              <a:tr h="370840">
                <a:tc>
                  <a:txBody>
                    <a:bodyPr/>
                    <a:lstStyle/>
                    <a:p>
                      <a:r>
                        <a:rPr lang="en-VN" sz="1600" dirty="0"/>
                        <a:t>Tổng</a:t>
                      </a:r>
                    </a:p>
                  </a:txBody>
                  <a:tcPr/>
                </a:tc>
                <a:tc>
                  <a:txBody>
                    <a:bodyPr/>
                    <a:lstStyle/>
                    <a:p>
                      <a:r>
                        <a:rPr lang="en-VN" sz="1600" dirty="0"/>
                        <a:t>16.246.850 </a:t>
                      </a:r>
                    </a:p>
                  </a:txBody>
                  <a:tcPr/>
                </a:tc>
                <a:tc>
                  <a:txBody>
                    <a:bodyPr/>
                    <a:lstStyle/>
                    <a:p>
                      <a:r>
                        <a:rPr lang="en-VN" sz="1600" dirty="0"/>
                        <a:t>100% </a:t>
                      </a:r>
                    </a:p>
                  </a:txBody>
                  <a:tcPr/>
                </a:tc>
                <a:tc>
                  <a:txBody>
                    <a:bodyPr/>
                    <a:lstStyle/>
                    <a:p>
                      <a:r>
                        <a:rPr lang="en-VN" sz="1600" dirty="0"/>
                        <a:t>162.468,50 </a:t>
                      </a:r>
                    </a:p>
                  </a:txBody>
                  <a:tcPr/>
                </a:tc>
                <a:tc>
                  <a:txBody>
                    <a:bodyPr/>
                    <a:lstStyle/>
                    <a:p>
                      <a:r>
                        <a:rPr lang="en-VN" sz="1600" dirty="0"/>
                        <a:t>1.624,69</a:t>
                      </a:r>
                    </a:p>
                  </a:txBody>
                  <a:tcPr/>
                </a:tc>
                <a:extLst>
                  <a:ext uri="{0D108BD9-81ED-4DB2-BD59-A6C34878D82A}">
                    <a16:rowId xmlns:a16="http://schemas.microsoft.com/office/drawing/2014/main" val="3455268111"/>
                  </a:ext>
                </a:extLst>
              </a:tr>
            </a:tbl>
          </a:graphicData>
        </a:graphic>
      </p:graphicFrame>
      <p:sp>
        <p:nvSpPr>
          <p:cNvPr id="11" name="TextBox 10">
            <a:extLst>
              <a:ext uri="{FF2B5EF4-FFF2-40B4-BE49-F238E27FC236}">
                <a16:creationId xmlns:a16="http://schemas.microsoft.com/office/drawing/2014/main" id="{7558C6E6-BC01-6AD6-4FF7-FD913BE6DD94}"/>
              </a:ext>
            </a:extLst>
          </p:cNvPr>
          <p:cNvSpPr txBox="1"/>
          <p:nvPr/>
        </p:nvSpPr>
        <p:spPr>
          <a:xfrm>
            <a:off x="6378366" y="1222716"/>
            <a:ext cx="4301177" cy="369332"/>
          </a:xfrm>
          <a:prstGeom prst="rect">
            <a:avLst/>
          </a:prstGeom>
          <a:noFill/>
        </p:spPr>
        <p:txBody>
          <a:bodyPr wrap="none" rtlCol="0">
            <a:spAutoFit/>
          </a:bodyPr>
          <a:lstStyle/>
          <a:p>
            <a:r>
              <a:rPr lang="en-VN" b="1" dirty="0"/>
              <a:t>Bảng phân bố diện tích theo lớp phân loại</a:t>
            </a:r>
          </a:p>
        </p:txBody>
      </p:sp>
      <p:pic>
        <p:nvPicPr>
          <p:cNvPr id="8" name="Picture 7" descr="A pie chart with different colored numbers&#10;&#10;AI-generated content may be incorrect.">
            <a:extLst>
              <a:ext uri="{FF2B5EF4-FFF2-40B4-BE49-F238E27FC236}">
                <a16:creationId xmlns:a16="http://schemas.microsoft.com/office/drawing/2014/main" id="{DA3FF877-54F7-8DE5-45C0-2B804C2761E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52048" y="3939766"/>
            <a:ext cx="4543337" cy="2426223"/>
          </a:xfrm>
          <a:prstGeom prst="rect">
            <a:avLst/>
          </a:prstGeom>
        </p:spPr>
      </p:pic>
      <p:sp>
        <p:nvSpPr>
          <p:cNvPr id="12" name="TextBox 11">
            <a:extLst>
              <a:ext uri="{FF2B5EF4-FFF2-40B4-BE49-F238E27FC236}">
                <a16:creationId xmlns:a16="http://schemas.microsoft.com/office/drawing/2014/main" id="{A043C8AF-CBB9-556C-E1DF-236F983E61AC}"/>
              </a:ext>
            </a:extLst>
          </p:cNvPr>
          <p:cNvSpPr txBox="1"/>
          <p:nvPr/>
        </p:nvSpPr>
        <p:spPr>
          <a:xfrm>
            <a:off x="6223809" y="6304002"/>
            <a:ext cx="3999813" cy="369332"/>
          </a:xfrm>
          <a:prstGeom prst="rect">
            <a:avLst/>
          </a:prstGeom>
          <a:noFill/>
        </p:spPr>
        <p:txBody>
          <a:bodyPr wrap="none" rtlCol="0">
            <a:spAutoFit/>
          </a:bodyPr>
          <a:lstStyle/>
          <a:p>
            <a:r>
              <a:rPr lang="en-VN" b="1" dirty="0"/>
              <a:t>Biểu đồ tỉ lệ diện tích các lớp phân loại</a:t>
            </a:r>
          </a:p>
        </p:txBody>
      </p:sp>
    </p:spTree>
    <p:extLst>
      <p:ext uri="{BB962C8B-B14F-4D97-AF65-F5344CB8AC3E}">
        <p14:creationId xmlns:p14="http://schemas.microsoft.com/office/powerpoint/2010/main" val="3443777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B7DC02-DAEF-5CEB-4430-70A6EEE8A3A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787A439-31E4-54ED-72F0-D9C6AEDE23A2}"/>
              </a:ext>
            </a:extLst>
          </p:cNvPr>
          <p:cNvSpPr>
            <a:spLocks noGrp="1"/>
          </p:cNvSpPr>
          <p:nvPr>
            <p:ph type="title"/>
          </p:nvPr>
        </p:nvSpPr>
        <p:spPr/>
        <p:txBody>
          <a:bodyPr/>
          <a:lstStyle/>
          <a:p>
            <a:r>
              <a:rPr lang="en-US" dirty="0" err="1"/>
              <a:t>Kết</a:t>
            </a:r>
            <a:r>
              <a:rPr lang="en-US" dirty="0"/>
              <a:t> </a:t>
            </a:r>
            <a:r>
              <a:rPr lang="en-US" dirty="0" err="1"/>
              <a:t>quả</a:t>
            </a:r>
            <a:r>
              <a:rPr lang="en-US" dirty="0"/>
              <a:t> – </a:t>
            </a:r>
            <a:r>
              <a:rPr lang="en-US" dirty="0" err="1"/>
              <a:t>Bản</a:t>
            </a:r>
            <a:r>
              <a:rPr lang="en-US" dirty="0"/>
              <a:t> </a:t>
            </a:r>
            <a:r>
              <a:rPr lang="en-US" dirty="0" err="1"/>
              <a:t>đồ</a:t>
            </a:r>
            <a:r>
              <a:rPr lang="en-US" dirty="0"/>
              <a:t> </a:t>
            </a:r>
            <a:r>
              <a:rPr lang="en-US" dirty="0" err="1"/>
              <a:t>phân</a:t>
            </a:r>
            <a:r>
              <a:rPr lang="en-US" dirty="0"/>
              <a:t> </a:t>
            </a:r>
            <a:r>
              <a:rPr lang="en-US" dirty="0" err="1"/>
              <a:t>loại</a:t>
            </a:r>
            <a:endParaRPr lang="en-US" dirty="0"/>
          </a:p>
        </p:txBody>
      </p:sp>
      <p:sp>
        <p:nvSpPr>
          <p:cNvPr id="6" name="TextBox 5">
            <a:extLst>
              <a:ext uri="{FF2B5EF4-FFF2-40B4-BE49-F238E27FC236}">
                <a16:creationId xmlns:a16="http://schemas.microsoft.com/office/drawing/2014/main" id="{350CA07B-E87F-806B-92F7-7701506BC9B5}"/>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10</a:t>
            </a:r>
          </a:p>
        </p:txBody>
      </p:sp>
      <p:pic>
        <p:nvPicPr>
          <p:cNvPr id="5" name="Picture 4" descr="A map of a large island&#10;&#10;AI-generated content may be incorrect.">
            <a:extLst>
              <a:ext uri="{FF2B5EF4-FFF2-40B4-BE49-F238E27FC236}">
                <a16:creationId xmlns:a16="http://schemas.microsoft.com/office/drawing/2014/main" id="{2E6A9A66-1104-9CA4-FBC4-CC29EA0E4C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565" y="749281"/>
            <a:ext cx="7399623" cy="5549717"/>
          </a:xfrm>
          <a:prstGeom prst="rect">
            <a:avLst/>
          </a:prstGeom>
        </p:spPr>
      </p:pic>
      <p:sp>
        <p:nvSpPr>
          <p:cNvPr id="8" name="TextBox 7">
            <a:extLst>
              <a:ext uri="{FF2B5EF4-FFF2-40B4-BE49-F238E27FC236}">
                <a16:creationId xmlns:a16="http://schemas.microsoft.com/office/drawing/2014/main" id="{E365BA57-6BFC-9D8E-29D1-3068BC7B6541}"/>
              </a:ext>
            </a:extLst>
          </p:cNvPr>
          <p:cNvSpPr txBox="1"/>
          <p:nvPr/>
        </p:nvSpPr>
        <p:spPr>
          <a:xfrm>
            <a:off x="271389" y="6212508"/>
            <a:ext cx="7159973" cy="369332"/>
          </a:xfrm>
          <a:prstGeom prst="rect">
            <a:avLst/>
          </a:prstGeom>
          <a:noFill/>
        </p:spPr>
        <p:txBody>
          <a:bodyPr wrap="none" rtlCol="0">
            <a:spAutoFit/>
          </a:bodyPr>
          <a:lstStyle/>
          <a:p>
            <a:r>
              <a:rPr lang="vi-VN" b="1" dirty="0"/>
              <a:t>Bản đồ phân loại biến động rừng khu vực Vườn Quốc gia Mũi Cà Mau</a:t>
            </a:r>
            <a:endParaRPr lang="en-VN" b="1" dirty="0"/>
          </a:p>
        </p:txBody>
      </p:sp>
      <p:sp>
        <p:nvSpPr>
          <p:cNvPr id="9" name="TextBox 8">
            <a:extLst>
              <a:ext uri="{FF2B5EF4-FFF2-40B4-BE49-F238E27FC236}">
                <a16:creationId xmlns:a16="http://schemas.microsoft.com/office/drawing/2014/main" id="{FEB9E2FA-963B-9606-E901-4E5F3AD6ADD4}"/>
              </a:ext>
            </a:extLst>
          </p:cNvPr>
          <p:cNvSpPr txBox="1"/>
          <p:nvPr/>
        </p:nvSpPr>
        <p:spPr>
          <a:xfrm>
            <a:off x="7551189" y="1028343"/>
            <a:ext cx="4309930" cy="4524315"/>
          </a:xfrm>
          <a:prstGeom prst="rect">
            <a:avLst/>
          </a:prstGeom>
          <a:noFill/>
        </p:spPr>
        <p:txBody>
          <a:bodyPr wrap="square" rtlCol="0">
            <a:spAutoFit/>
          </a:bodyPr>
          <a:lstStyle/>
          <a:p>
            <a:r>
              <a:rPr lang="vi-VN" b="1" dirty="0"/>
              <a:t>Ví dụ minh họa:</a:t>
            </a:r>
            <a:endParaRPr lang="vi-VN" dirty="0"/>
          </a:p>
          <a:p>
            <a:pPr marL="742950" lvl="1" indent="-285750">
              <a:buFont typeface="Arial" panose="020B0604020202020204" pitchFamily="34" charset="0"/>
              <a:buChar char="•"/>
            </a:pPr>
            <a:r>
              <a:rPr lang="vi-VN" dirty="0"/>
              <a:t>Vườn Quốc gia Mũi Cà Mau</a:t>
            </a:r>
          </a:p>
          <a:p>
            <a:pPr marL="742950" lvl="1" indent="-285750">
              <a:buFont typeface="Arial" panose="020B0604020202020204" pitchFamily="34" charset="0"/>
              <a:buChar char="•"/>
            </a:pPr>
            <a:r>
              <a:rPr lang="vi-VN" dirty="0"/>
              <a:t>Đặc trưng: Rừng ngập mặn + ao nuôi tôm -&gt; mô hình Tôm-Rừng</a:t>
            </a:r>
          </a:p>
          <a:p>
            <a:r>
              <a:rPr lang="vi-VN" b="1" dirty="0"/>
              <a:t>Nguồn nhiễu tiềm ẩn:</a:t>
            </a:r>
            <a:endParaRPr lang="vi-VN" dirty="0"/>
          </a:p>
          <a:p>
            <a:pPr marL="742950" lvl="1" indent="-285750">
              <a:buFont typeface="Arial" panose="020B0604020202020204" pitchFamily="34" charset="0"/>
              <a:buChar char="•"/>
            </a:pPr>
            <a:r>
              <a:rPr lang="vi-VN" dirty="0"/>
              <a:t>Thủy triều: Triều cường ngập rừng thấp → nhầm thành mất rừng</a:t>
            </a:r>
          </a:p>
          <a:p>
            <a:pPr marL="742950" lvl="1" indent="-285750">
              <a:buFont typeface="Arial" panose="020B0604020202020204" pitchFamily="34" charset="0"/>
              <a:buChar char="•"/>
            </a:pPr>
            <a:r>
              <a:rPr lang="vi-VN" dirty="0"/>
              <a:t>Hoạt động nuôi tôm: Thay nước, mực nước dao động, ao cạn/phơi đáy mùa khô → biến động "ảo"</a:t>
            </a:r>
          </a:p>
          <a:p>
            <a:r>
              <a:rPr lang="vi-VN" b="1" dirty="0"/>
              <a:t>Đánh giá:</a:t>
            </a:r>
            <a:endParaRPr lang="vi-VN" dirty="0"/>
          </a:p>
          <a:p>
            <a:pPr marL="742950" lvl="1" indent="-285750">
              <a:buFont typeface="Arial" panose="020B0604020202020204" pitchFamily="34" charset="0"/>
              <a:buChar char="•"/>
            </a:pPr>
            <a:r>
              <a:rPr lang="vi-VN" dirty="0"/>
              <a:t>Mô tả chính xác biến động thực sự</a:t>
            </a:r>
          </a:p>
          <a:p>
            <a:pPr marL="742950" lvl="1" indent="-285750">
              <a:buFont typeface="Arial" panose="020B0604020202020204" pitchFamily="34" charset="0"/>
              <a:buChar char="•"/>
            </a:pPr>
            <a:r>
              <a:rPr lang="vi-VN" dirty="0"/>
              <a:t>Độ tin cậy giảm tại vùng nhạy cảm (rừng thấp, gần ao, chịu ảnh hưởng thủy triều)</a:t>
            </a:r>
          </a:p>
          <a:p>
            <a:endParaRPr lang="en-VN" dirty="0"/>
          </a:p>
        </p:txBody>
      </p:sp>
    </p:spTree>
    <p:extLst>
      <p:ext uri="{BB962C8B-B14F-4D97-AF65-F5344CB8AC3E}">
        <p14:creationId xmlns:p14="http://schemas.microsoft.com/office/powerpoint/2010/main" val="8197502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2AE34-D6EF-068C-E9CC-43ED065EFF36}"/>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96A1891-05B8-C1B5-4659-AA554E6D75C3}"/>
              </a:ext>
            </a:extLst>
          </p:cNvPr>
          <p:cNvSpPr>
            <a:spLocks noGrp="1"/>
          </p:cNvSpPr>
          <p:nvPr>
            <p:ph type="title"/>
          </p:nvPr>
        </p:nvSpPr>
        <p:spPr/>
        <p:txBody>
          <a:bodyPr/>
          <a:lstStyle/>
          <a:p>
            <a:r>
              <a:rPr lang="en-US" dirty="0"/>
              <a:t>Thảo </a:t>
            </a:r>
            <a:r>
              <a:rPr lang="en-US" dirty="0" err="1"/>
              <a:t>luận</a:t>
            </a:r>
            <a:endParaRPr lang="en-US" dirty="0"/>
          </a:p>
        </p:txBody>
      </p:sp>
      <p:sp>
        <p:nvSpPr>
          <p:cNvPr id="6" name="TextBox 5">
            <a:extLst>
              <a:ext uri="{FF2B5EF4-FFF2-40B4-BE49-F238E27FC236}">
                <a16:creationId xmlns:a16="http://schemas.microsoft.com/office/drawing/2014/main" id="{2D6E3763-6171-9F87-EDDC-BCEF99CCE056}"/>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11</a:t>
            </a:r>
          </a:p>
        </p:txBody>
      </p:sp>
      <p:graphicFrame>
        <p:nvGraphicFramePr>
          <p:cNvPr id="2" name="Table 1">
            <a:extLst>
              <a:ext uri="{FF2B5EF4-FFF2-40B4-BE49-F238E27FC236}">
                <a16:creationId xmlns:a16="http://schemas.microsoft.com/office/drawing/2014/main" id="{A915EB77-A748-9A6D-5975-C9B92A02E630}"/>
              </a:ext>
            </a:extLst>
          </p:cNvPr>
          <p:cNvGraphicFramePr>
            <a:graphicFrameLocks noGrp="1"/>
          </p:cNvGraphicFramePr>
          <p:nvPr>
            <p:extLst>
              <p:ext uri="{D42A27DB-BD31-4B8C-83A1-F6EECF244321}">
                <p14:modId xmlns:p14="http://schemas.microsoft.com/office/powerpoint/2010/main" val="300341077"/>
              </p:ext>
            </p:extLst>
          </p:nvPr>
        </p:nvGraphicFramePr>
        <p:xfrm>
          <a:off x="352057" y="1362149"/>
          <a:ext cx="6967220" cy="1854200"/>
        </p:xfrm>
        <a:graphic>
          <a:graphicData uri="http://schemas.openxmlformats.org/drawingml/2006/table">
            <a:tbl>
              <a:tblPr firstRow="1" bandRow="1">
                <a:tableStyleId>{69012ECD-51FC-41F1-AA8D-1B2483CD663E}</a:tableStyleId>
              </a:tblPr>
              <a:tblGrid>
                <a:gridCol w="2170430">
                  <a:extLst>
                    <a:ext uri="{9D8B030D-6E8A-4147-A177-3AD203B41FA5}">
                      <a16:colId xmlns:a16="http://schemas.microsoft.com/office/drawing/2014/main" val="94436738"/>
                    </a:ext>
                  </a:extLst>
                </a:gridCol>
                <a:gridCol w="1840230">
                  <a:extLst>
                    <a:ext uri="{9D8B030D-6E8A-4147-A177-3AD203B41FA5}">
                      <a16:colId xmlns:a16="http://schemas.microsoft.com/office/drawing/2014/main" val="3405385549"/>
                    </a:ext>
                  </a:extLst>
                </a:gridCol>
                <a:gridCol w="1789430">
                  <a:extLst>
                    <a:ext uri="{9D8B030D-6E8A-4147-A177-3AD203B41FA5}">
                      <a16:colId xmlns:a16="http://schemas.microsoft.com/office/drawing/2014/main" val="813917419"/>
                    </a:ext>
                  </a:extLst>
                </a:gridCol>
                <a:gridCol w="1167130">
                  <a:extLst>
                    <a:ext uri="{9D8B030D-6E8A-4147-A177-3AD203B41FA5}">
                      <a16:colId xmlns:a16="http://schemas.microsoft.com/office/drawing/2014/main" val="3101066516"/>
                    </a:ext>
                  </a:extLst>
                </a:gridCol>
              </a:tblGrid>
              <a:tr h="370840">
                <a:tc>
                  <a:txBody>
                    <a:bodyPr/>
                    <a:lstStyle/>
                    <a:p>
                      <a:pPr algn="ctr"/>
                      <a:r>
                        <a:rPr lang="en-VN" dirty="0"/>
                        <a:t>Nghiên cứu</a:t>
                      </a:r>
                    </a:p>
                  </a:txBody>
                  <a:tcPr>
                    <a:solidFill>
                      <a:srgbClr val="002060"/>
                    </a:solidFill>
                  </a:tcPr>
                </a:tc>
                <a:tc>
                  <a:txBody>
                    <a:bodyPr/>
                    <a:lstStyle/>
                    <a:p>
                      <a:pPr algn="ctr"/>
                      <a:r>
                        <a:rPr lang="en-VN" dirty="0"/>
                        <a:t>Phương pháp</a:t>
                      </a:r>
                    </a:p>
                  </a:txBody>
                  <a:tcPr>
                    <a:solidFill>
                      <a:srgbClr val="002060"/>
                    </a:solidFill>
                  </a:tcPr>
                </a:tc>
                <a:tc>
                  <a:txBody>
                    <a:bodyPr/>
                    <a:lstStyle/>
                    <a:p>
                      <a:pPr algn="ctr"/>
                      <a:r>
                        <a:rPr lang="en-VN" dirty="0"/>
                        <a:t>Dữ liệu sử dụng</a:t>
                      </a:r>
                    </a:p>
                  </a:txBody>
                  <a:tcPr>
                    <a:solidFill>
                      <a:srgbClr val="002060"/>
                    </a:solidFill>
                  </a:tcPr>
                </a:tc>
                <a:tc>
                  <a:txBody>
                    <a:bodyPr/>
                    <a:lstStyle/>
                    <a:p>
                      <a:pPr algn="ctr"/>
                      <a:r>
                        <a:rPr lang="en-VN" dirty="0"/>
                        <a:t>Accuracy</a:t>
                      </a:r>
                    </a:p>
                  </a:txBody>
                  <a:tcPr>
                    <a:solidFill>
                      <a:srgbClr val="002060"/>
                    </a:solidFill>
                  </a:tcPr>
                </a:tc>
                <a:extLst>
                  <a:ext uri="{0D108BD9-81ED-4DB2-BD59-A6C34878D82A}">
                    <a16:rowId xmlns:a16="http://schemas.microsoft.com/office/drawing/2014/main" val="197921360"/>
                  </a:ext>
                </a:extLst>
              </a:tr>
              <a:tr h="370840">
                <a:tc>
                  <a:txBody>
                    <a:bodyPr/>
                    <a:lstStyle/>
                    <a:p>
                      <a:r>
                        <a:rPr lang="en-US" dirty="0"/>
                        <a:t>Hansen </a:t>
                      </a:r>
                      <a:r>
                        <a:rPr lang="en-US" dirty="0" err="1"/>
                        <a:t>và</a:t>
                      </a:r>
                      <a:r>
                        <a:rPr lang="en-US" dirty="0"/>
                        <a:t> cs. (2013)</a:t>
                      </a:r>
                      <a:endParaRPr lang="en-VN" dirty="0"/>
                    </a:p>
                  </a:txBody>
                  <a:tcPr/>
                </a:tc>
                <a:tc>
                  <a:txBody>
                    <a:bodyPr/>
                    <a:lstStyle/>
                    <a:p>
                      <a:r>
                        <a:rPr lang="en-VN" dirty="0"/>
                        <a:t>Cây quyết định</a:t>
                      </a:r>
                    </a:p>
                  </a:txBody>
                  <a:tcPr/>
                </a:tc>
                <a:tc>
                  <a:txBody>
                    <a:bodyPr/>
                    <a:lstStyle/>
                    <a:p>
                      <a:r>
                        <a:rPr lang="en-US" dirty="0"/>
                        <a:t>Landsat 30m</a:t>
                      </a:r>
                      <a:endParaRPr lang="en-VN" dirty="0"/>
                    </a:p>
                  </a:txBody>
                  <a:tcPr/>
                </a:tc>
                <a:tc>
                  <a:txBody>
                    <a:bodyPr/>
                    <a:lstStyle/>
                    <a:p>
                      <a:pPr algn="ctr"/>
                      <a:r>
                        <a:rPr lang="en-VN" dirty="0"/>
                        <a:t>∼85%</a:t>
                      </a:r>
                    </a:p>
                  </a:txBody>
                  <a:tcPr/>
                </a:tc>
                <a:extLst>
                  <a:ext uri="{0D108BD9-81ED-4DB2-BD59-A6C34878D82A}">
                    <a16:rowId xmlns:a16="http://schemas.microsoft.com/office/drawing/2014/main" val="813314690"/>
                  </a:ext>
                </a:extLst>
              </a:tr>
              <a:tr h="370840">
                <a:tc>
                  <a:txBody>
                    <a:bodyPr/>
                    <a:lstStyle/>
                    <a:p>
                      <a:r>
                        <a:rPr lang="en-US" dirty="0"/>
                        <a:t>Ortega </a:t>
                      </a:r>
                      <a:r>
                        <a:rPr lang="en-US" dirty="0" err="1"/>
                        <a:t>và</a:t>
                      </a:r>
                      <a:r>
                        <a:rPr lang="en-US" dirty="0"/>
                        <a:t> cs. (2020)</a:t>
                      </a:r>
                      <a:endParaRPr lang="en-VN" dirty="0"/>
                    </a:p>
                  </a:txBody>
                  <a:tcPr/>
                </a:tc>
                <a:tc>
                  <a:txBody>
                    <a:bodyPr/>
                    <a:lstStyle/>
                    <a:p>
                      <a:r>
                        <a:rPr lang="en-US" dirty="0"/>
                        <a:t>U-Net, </a:t>
                      </a:r>
                      <a:r>
                        <a:rPr lang="en-US" dirty="0" err="1"/>
                        <a:t>ResU</a:t>
                      </a:r>
                      <a:r>
                        <a:rPr lang="en-US" dirty="0"/>
                        <a:t>-Net</a:t>
                      </a:r>
                      <a:endParaRPr lang="en-VN" dirty="0"/>
                    </a:p>
                  </a:txBody>
                  <a:tcPr/>
                </a:tc>
                <a:tc>
                  <a:txBody>
                    <a:bodyPr/>
                    <a:lstStyle/>
                    <a:p>
                      <a:r>
                        <a:rPr lang="en-US" dirty="0"/>
                        <a:t>Landsat 30m</a:t>
                      </a:r>
                      <a:endParaRPr lang="en-VN" dirty="0"/>
                    </a:p>
                  </a:txBody>
                  <a:tcPr/>
                </a:tc>
                <a:tc>
                  <a:txBody>
                    <a:bodyPr/>
                    <a:lstStyle/>
                    <a:p>
                      <a:pPr algn="ctr"/>
                      <a:r>
                        <a:rPr lang="en-VN" dirty="0"/>
                        <a:t>∼94%</a:t>
                      </a:r>
                    </a:p>
                  </a:txBody>
                  <a:tcPr/>
                </a:tc>
                <a:extLst>
                  <a:ext uri="{0D108BD9-81ED-4DB2-BD59-A6C34878D82A}">
                    <a16:rowId xmlns:a16="http://schemas.microsoft.com/office/drawing/2014/main" val="2427445787"/>
                  </a:ext>
                </a:extLst>
              </a:tr>
              <a:tr h="370840">
                <a:tc>
                  <a:txBody>
                    <a:bodyPr/>
                    <a:lstStyle/>
                    <a:p>
                      <a:r>
                        <a:rPr lang="en-US" dirty="0"/>
                        <a:t>Fayaz </a:t>
                      </a:r>
                      <a:r>
                        <a:rPr lang="en-US" dirty="0" err="1"/>
                        <a:t>và</a:t>
                      </a:r>
                      <a:r>
                        <a:rPr lang="en-US" dirty="0"/>
                        <a:t> cs. (2024) </a:t>
                      </a:r>
                      <a:endParaRPr lang="en-VN" dirty="0"/>
                    </a:p>
                  </a:txBody>
                  <a:tcPr/>
                </a:tc>
                <a:tc>
                  <a:txBody>
                    <a:bodyPr/>
                    <a:lstStyle/>
                    <a:p>
                      <a:r>
                        <a:rPr lang="en-US" dirty="0"/>
                        <a:t>U-Net</a:t>
                      </a:r>
                      <a:endParaRPr lang="en-VN" dirty="0"/>
                    </a:p>
                  </a:txBody>
                  <a:tcPr/>
                </a:tc>
                <a:tc>
                  <a:txBody>
                    <a:bodyPr/>
                    <a:lstStyle/>
                    <a:p>
                      <a:r>
                        <a:rPr lang="en-US" dirty="0" err="1"/>
                        <a:t>Đa</a:t>
                      </a:r>
                      <a:r>
                        <a:rPr lang="en-US" dirty="0"/>
                        <a:t> </a:t>
                      </a:r>
                      <a:r>
                        <a:rPr lang="en-US" dirty="0" err="1"/>
                        <a:t>nguồn</a:t>
                      </a:r>
                      <a:r>
                        <a:rPr lang="en-US" dirty="0"/>
                        <a:t> </a:t>
                      </a:r>
                      <a:endParaRPr lang="en-VN" dirty="0"/>
                    </a:p>
                  </a:txBody>
                  <a:tcPr/>
                </a:tc>
                <a:tc>
                  <a:txBody>
                    <a:bodyPr/>
                    <a:lstStyle/>
                    <a:p>
                      <a:pPr algn="ctr"/>
                      <a:r>
                        <a:rPr lang="en-VN" dirty="0"/>
                        <a:t>95,5%</a:t>
                      </a:r>
                    </a:p>
                  </a:txBody>
                  <a:tcPr/>
                </a:tc>
                <a:extLst>
                  <a:ext uri="{0D108BD9-81ED-4DB2-BD59-A6C34878D82A}">
                    <a16:rowId xmlns:a16="http://schemas.microsoft.com/office/drawing/2014/main" val="1506711908"/>
                  </a:ext>
                </a:extLst>
              </a:tr>
              <a:tr h="370840">
                <a:tc>
                  <a:txBody>
                    <a:bodyPr/>
                    <a:lstStyle/>
                    <a:p>
                      <a:r>
                        <a:rPr lang="en-US" dirty="0" err="1"/>
                        <a:t>Nghiên</a:t>
                      </a:r>
                      <a:r>
                        <a:rPr lang="en-US" dirty="0"/>
                        <a:t> </a:t>
                      </a:r>
                      <a:r>
                        <a:rPr lang="en-US" dirty="0" err="1"/>
                        <a:t>cứu</a:t>
                      </a:r>
                      <a:r>
                        <a:rPr lang="en-US" dirty="0"/>
                        <a:t> </a:t>
                      </a:r>
                      <a:r>
                        <a:rPr lang="en-US" dirty="0" err="1"/>
                        <a:t>này</a:t>
                      </a:r>
                      <a:r>
                        <a:rPr lang="en-US" dirty="0"/>
                        <a:t> </a:t>
                      </a:r>
                      <a:endParaRPr lang="en-VN" dirty="0"/>
                    </a:p>
                  </a:txBody>
                  <a:tcPr/>
                </a:tc>
                <a:tc>
                  <a:txBody>
                    <a:bodyPr/>
                    <a:lstStyle/>
                    <a:p>
                      <a:r>
                        <a:rPr lang="en-US" dirty="0"/>
                        <a:t>CNN</a:t>
                      </a:r>
                      <a:endParaRPr lang="en-VN" dirty="0"/>
                    </a:p>
                  </a:txBody>
                  <a:tcPr/>
                </a:tc>
                <a:tc>
                  <a:txBody>
                    <a:bodyPr/>
                    <a:lstStyle/>
                    <a:p>
                      <a:r>
                        <a:rPr lang="en-US" dirty="0"/>
                        <a:t>S1/S2 10m </a:t>
                      </a:r>
                      <a:endParaRPr lang="en-VN" dirty="0"/>
                    </a:p>
                  </a:txBody>
                  <a:tcPr/>
                </a:tc>
                <a:tc>
                  <a:txBody>
                    <a:bodyPr/>
                    <a:lstStyle/>
                    <a:p>
                      <a:pPr algn="ctr"/>
                      <a:r>
                        <a:rPr lang="en-VN" dirty="0"/>
                        <a:t>98,86% </a:t>
                      </a:r>
                    </a:p>
                  </a:txBody>
                  <a:tcPr/>
                </a:tc>
                <a:extLst>
                  <a:ext uri="{0D108BD9-81ED-4DB2-BD59-A6C34878D82A}">
                    <a16:rowId xmlns:a16="http://schemas.microsoft.com/office/drawing/2014/main" val="3231911704"/>
                  </a:ext>
                </a:extLst>
              </a:tr>
            </a:tbl>
          </a:graphicData>
        </a:graphic>
      </p:graphicFrame>
      <p:graphicFrame>
        <p:nvGraphicFramePr>
          <p:cNvPr id="4" name="Chart 3">
            <a:extLst>
              <a:ext uri="{FF2B5EF4-FFF2-40B4-BE49-F238E27FC236}">
                <a16:creationId xmlns:a16="http://schemas.microsoft.com/office/drawing/2014/main" id="{6AA40251-C486-A943-A228-B29C5934D576}"/>
              </a:ext>
            </a:extLst>
          </p:cNvPr>
          <p:cNvGraphicFramePr/>
          <p:nvPr>
            <p:extLst>
              <p:ext uri="{D42A27DB-BD31-4B8C-83A1-F6EECF244321}">
                <p14:modId xmlns:p14="http://schemas.microsoft.com/office/powerpoint/2010/main" val="572385929"/>
              </p:ext>
            </p:extLst>
          </p:nvPr>
        </p:nvGraphicFramePr>
        <p:xfrm>
          <a:off x="352057" y="3585681"/>
          <a:ext cx="6967220" cy="302777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Box 4">
            <a:extLst>
              <a:ext uri="{FF2B5EF4-FFF2-40B4-BE49-F238E27FC236}">
                <a16:creationId xmlns:a16="http://schemas.microsoft.com/office/drawing/2014/main" id="{76B1A55B-6801-36A6-853C-9A18CED518B1}"/>
              </a:ext>
            </a:extLst>
          </p:cNvPr>
          <p:cNvSpPr txBox="1"/>
          <p:nvPr/>
        </p:nvSpPr>
        <p:spPr>
          <a:xfrm>
            <a:off x="1882247" y="992817"/>
            <a:ext cx="3906839" cy="369332"/>
          </a:xfrm>
          <a:prstGeom prst="rect">
            <a:avLst/>
          </a:prstGeom>
          <a:noFill/>
        </p:spPr>
        <p:txBody>
          <a:bodyPr wrap="none" rtlCol="0">
            <a:spAutoFit/>
          </a:bodyPr>
          <a:lstStyle/>
          <a:p>
            <a:r>
              <a:rPr lang="en-VN" b="1" dirty="0"/>
              <a:t>Bảng so sánh với các nghiên cứu khác</a:t>
            </a:r>
          </a:p>
        </p:txBody>
      </p:sp>
      <p:sp>
        <p:nvSpPr>
          <p:cNvPr id="8" name="TextBox 7">
            <a:extLst>
              <a:ext uri="{FF2B5EF4-FFF2-40B4-BE49-F238E27FC236}">
                <a16:creationId xmlns:a16="http://schemas.microsoft.com/office/drawing/2014/main" id="{85ECD2D1-1712-8E74-2EE0-19C79076477A}"/>
              </a:ext>
            </a:extLst>
          </p:cNvPr>
          <p:cNvSpPr txBox="1"/>
          <p:nvPr/>
        </p:nvSpPr>
        <p:spPr>
          <a:xfrm>
            <a:off x="7724119" y="1877521"/>
            <a:ext cx="4115824" cy="3416320"/>
          </a:xfrm>
          <a:prstGeom prst="rect">
            <a:avLst/>
          </a:prstGeom>
          <a:noFill/>
        </p:spPr>
        <p:txBody>
          <a:bodyPr wrap="square">
            <a:spAutoFit/>
          </a:bodyPr>
          <a:lstStyle/>
          <a:p>
            <a:r>
              <a:rPr lang="vi-VN" b="1" dirty="0"/>
              <a:t>Ưu điểm:</a:t>
            </a:r>
          </a:p>
          <a:p>
            <a:pPr marL="285750" indent="-285750">
              <a:buFont typeface="Arial" panose="020B0604020202020204" pitchFamily="34" charset="0"/>
              <a:buChar char="•"/>
            </a:pPr>
            <a:r>
              <a:rPr lang="vi-VN" dirty="0"/>
              <a:t>Accuracy vượt trội (98.86% vs 85-95,5% các nghiên cứu khác)</a:t>
            </a:r>
          </a:p>
          <a:p>
            <a:pPr marL="285750" indent="-285750">
              <a:buFont typeface="Arial" panose="020B0604020202020204" pitchFamily="34" charset="0"/>
              <a:buChar char="•"/>
            </a:pPr>
            <a:r>
              <a:rPr lang="vi-VN" dirty="0"/>
              <a:t>Độ phân giải cao (10m vs 30m)</a:t>
            </a:r>
          </a:p>
          <a:p>
            <a:pPr marL="285750" indent="-285750">
              <a:buFont typeface="Arial" panose="020B0604020202020204" pitchFamily="34" charset="0"/>
              <a:buChar char="•"/>
            </a:pPr>
            <a:r>
              <a:rPr lang="vi-VN" dirty="0"/>
              <a:t>Tích hợp đa nguồn hiệu quả</a:t>
            </a:r>
          </a:p>
          <a:p>
            <a:pPr marL="285750" indent="-285750">
              <a:buFont typeface="Arial" panose="020B0604020202020204" pitchFamily="34" charset="0"/>
              <a:buChar char="•"/>
            </a:pPr>
            <a:r>
              <a:rPr lang="vi-VN" dirty="0"/>
              <a:t>Mô hình nhẹ, phù hợp dữ liệu nhỏ</a:t>
            </a:r>
          </a:p>
          <a:p>
            <a:r>
              <a:rPr lang="vi-VN" b="1" dirty="0"/>
              <a:t>Hạn chế:</a:t>
            </a:r>
          </a:p>
          <a:p>
            <a:pPr marL="285750" indent="-285750">
              <a:buFont typeface="Arial" panose="020B0604020202020204" pitchFamily="34" charset="0"/>
              <a:buChar char="•"/>
            </a:pPr>
            <a:r>
              <a:rPr lang="vi-VN" dirty="0"/>
              <a:t>Thời gian dự đoán: ~15 phút (16,2 triệu điểm ảnh)</a:t>
            </a:r>
          </a:p>
          <a:p>
            <a:pPr marL="285750" indent="-285750">
              <a:buFont typeface="Arial" panose="020B0604020202020204" pitchFamily="34" charset="0"/>
              <a:buChar char="•"/>
            </a:pPr>
            <a:r>
              <a:rPr lang="vi-VN" dirty="0"/>
              <a:t>Tính "hộp đen" của CNN</a:t>
            </a:r>
          </a:p>
          <a:p>
            <a:pPr marL="285750" indent="-285750">
              <a:buFont typeface="Arial" panose="020B0604020202020204" pitchFamily="34" charset="0"/>
              <a:buChar char="•"/>
            </a:pPr>
            <a:r>
              <a:rPr lang="vi-VN" dirty="0"/>
              <a:t>Chưa khai thác chuỗi thời gian</a:t>
            </a:r>
          </a:p>
          <a:p>
            <a:pPr marL="285750" indent="-285750">
              <a:buFont typeface="Arial" panose="020B0604020202020204" pitchFamily="34" charset="0"/>
              <a:buChar char="•"/>
            </a:pPr>
            <a:r>
              <a:rPr lang="vi-VN" dirty="0"/>
              <a:t>Nhiễu từ thủy triều, hoạt động nuôi tôm</a:t>
            </a:r>
            <a:endParaRPr lang="en-VN" dirty="0"/>
          </a:p>
        </p:txBody>
      </p:sp>
    </p:spTree>
    <p:extLst>
      <p:ext uri="{BB962C8B-B14F-4D97-AF65-F5344CB8AC3E}">
        <p14:creationId xmlns:p14="http://schemas.microsoft.com/office/powerpoint/2010/main" val="1585115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5C293-2DE6-AA05-CBFC-47C01D8F8D7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EABA917-BBFB-9273-76CA-CF9719F6B3DD}"/>
              </a:ext>
            </a:extLst>
          </p:cNvPr>
          <p:cNvSpPr>
            <a:spLocks noGrp="1"/>
          </p:cNvSpPr>
          <p:nvPr>
            <p:ph type="title"/>
          </p:nvPr>
        </p:nvSpPr>
        <p:spPr/>
        <p:txBody>
          <a:bodyPr/>
          <a:lstStyle/>
          <a:p>
            <a:r>
              <a:rPr lang="en-US" dirty="0" err="1"/>
              <a:t>Kết</a:t>
            </a:r>
            <a:r>
              <a:rPr lang="en-US" dirty="0"/>
              <a:t> </a:t>
            </a:r>
            <a:r>
              <a:rPr lang="en-US" dirty="0" err="1"/>
              <a:t>luận</a:t>
            </a:r>
            <a:r>
              <a:rPr lang="en-US" dirty="0"/>
              <a:t> </a:t>
            </a:r>
            <a:r>
              <a:rPr lang="en-US" dirty="0" err="1"/>
              <a:t>và</a:t>
            </a:r>
            <a:r>
              <a:rPr lang="en-US" dirty="0"/>
              <a:t> </a:t>
            </a:r>
            <a:r>
              <a:rPr lang="en-US" dirty="0" err="1"/>
              <a:t>kiến nghị</a:t>
            </a:r>
            <a:endParaRPr lang="en-US" dirty="0"/>
          </a:p>
        </p:txBody>
      </p:sp>
      <p:sp>
        <p:nvSpPr>
          <p:cNvPr id="6" name="TextBox 5">
            <a:extLst>
              <a:ext uri="{FF2B5EF4-FFF2-40B4-BE49-F238E27FC236}">
                <a16:creationId xmlns:a16="http://schemas.microsoft.com/office/drawing/2014/main" id="{A1D6B83E-2B2A-BF1A-6291-EDA8828315F5}"/>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12</a:t>
            </a:r>
          </a:p>
        </p:txBody>
      </p:sp>
      <p:pic>
        <p:nvPicPr>
          <p:cNvPr id="4" name="Picture 3" descr="A map of a city&#10;&#10;AI-generated content may be incorrect.">
            <a:extLst>
              <a:ext uri="{FF2B5EF4-FFF2-40B4-BE49-F238E27FC236}">
                <a16:creationId xmlns:a16="http://schemas.microsoft.com/office/drawing/2014/main" id="{3E7C9032-3476-0D5C-7FE9-23F1AD0795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3009" y="827896"/>
            <a:ext cx="7299111" cy="4706005"/>
          </a:xfrm>
          <a:prstGeom prst="rect">
            <a:avLst/>
          </a:prstGeom>
        </p:spPr>
      </p:pic>
      <p:sp>
        <p:nvSpPr>
          <p:cNvPr id="7" name="TextBox 6">
            <a:extLst>
              <a:ext uri="{FF2B5EF4-FFF2-40B4-BE49-F238E27FC236}">
                <a16:creationId xmlns:a16="http://schemas.microsoft.com/office/drawing/2014/main" id="{201046F6-65E6-0F2D-22B3-DB33AA2E9772}"/>
              </a:ext>
            </a:extLst>
          </p:cNvPr>
          <p:cNvSpPr txBox="1"/>
          <p:nvPr/>
        </p:nvSpPr>
        <p:spPr>
          <a:xfrm>
            <a:off x="386801" y="1018952"/>
            <a:ext cx="4386207" cy="3139321"/>
          </a:xfrm>
          <a:prstGeom prst="rect">
            <a:avLst/>
          </a:prstGeom>
          <a:noFill/>
        </p:spPr>
        <p:txBody>
          <a:bodyPr wrap="square">
            <a:spAutoFit/>
          </a:bodyPr>
          <a:lstStyle/>
          <a:p>
            <a:r>
              <a:rPr lang="en-US" b="1" dirty="0" err="1"/>
              <a:t>Kết</a:t>
            </a:r>
            <a:r>
              <a:rPr lang="en-US" b="1" dirty="0"/>
              <a:t> </a:t>
            </a:r>
            <a:r>
              <a:rPr lang="en-US" b="1" dirty="0" err="1"/>
              <a:t>luận</a:t>
            </a:r>
            <a:r>
              <a:rPr lang="en-US" b="1" dirty="0"/>
              <a:t>:</a:t>
            </a:r>
          </a:p>
          <a:p>
            <a:pPr marL="285750" indent="-285750">
              <a:buFont typeface="Arial" panose="020B0604020202020204" pitchFamily="34" charset="0"/>
              <a:buChar char="•"/>
            </a:pPr>
            <a:r>
              <a:rPr lang="en-US" dirty="0"/>
              <a:t>Hoàn </a:t>
            </a:r>
            <a:r>
              <a:rPr lang="en-US" dirty="0" err="1"/>
              <a:t>thành</a:t>
            </a:r>
            <a:r>
              <a:rPr lang="en-US" dirty="0"/>
              <a:t> 4 </a:t>
            </a:r>
            <a:r>
              <a:rPr lang="en-US" dirty="0" err="1"/>
              <a:t>mục</a:t>
            </a:r>
            <a:r>
              <a:rPr lang="en-US" dirty="0"/>
              <a:t> </a:t>
            </a:r>
            <a:r>
              <a:rPr lang="en-US" dirty="0" err="1"/>
              <a:t>tiêu</a:t>
            </a:r>
            <a:r>
              <a:rPr lang="en-US" dirty="0"/>
              <a:t> </a:t>
            </a:r>
            <a:r>
              <a:rPr lang="en-US" dirty="0" err="1"/>
              <a:t>đề</a:t>
            </a:r>
            <a:r>
              <a:rPr lang="en-US" dirty="0"/>
              <a:t> </a:t>
            </a:r>
            <a:r>
              <a:rPr lang="en-US" dirty="0" err="1"/>
              <a:t>ra</a:t>
            </a:r>
            <a:endParaRPr lang="en-US" dirty="0"/>
          </a:p>
          <a:p>
            <a:pPr marL="285750" indent="-285750">
              <a:buFont typeface="Arial" panose="020B0604020202020204" pitchFamily="34" charset="0"/>
              <a:buChar char="•"/>
            </a:pPr>
            <a:r>
              <a:rPr lang="en-US" dirty="0" err="1"/>
              <a:t>Mô</a:t>
            </a:r>
            <a:r>
              <a:rPr lang="en-US" dirty="0"/>
              <a:t> </a:t>
            </a:r>
            <a:r>
              <a:rPr lang="en-US" dirty="0" err="1"/>
              <a:t>hình</a:t>
            </a:r>
            <a:r>
              <a:rPr lang="en-US" dirty="0"/>
              <a:t> CNN </a:t>
            </a:r>
            <a:r>
              <a:rPr lang="en-US" dirty="0" err="1"/>
              <a:t>đạt</a:t>
            </a:r>
            <a:r>
              <a:rPr lang="en-US" dirty="0"/>
              <a:t> </a:t>
            </a:r>
            <a:r>
              <a:rPr lang="en-US" dirty="0" err="1"/>
              <a:t>hiệu</a:t>
            </a:r>
            <a:r>
              <a:rPr lang="en-US" dirty="0"/>
              <a:t> </a:t>
            </a:r>
            <a:r>
              <a:rPr lang="en-US" dirty="0" err="1"/>
              <a:t>năng</a:t>
            </a:r>
            <a:r>
              <a:rPr lang="en-US" dirty="0"/>
              <a:t> </a:t>
            </a:r>
            <a:r>
              <a:rPr lang="en-US" dirty="0" err="1"/>
              <a:t>cao</a:t>
            </a:r>
            <a:r>
              <a:rPr lang="en-US" dirty="0"/>
              <a:t> (98,86%)</a:t>
            </a:r>
          </a:p>
          <a:p>
            <a:pPr marL="285750" indent="-285750">
              <a:buFont typeface="Arial" panose="020B0604020202020204" pitchFamily="34" charset="0"/>
              <a:buChar char="•"/>
            </a:pPr>
            <a:r>
              <a:rPr lang="en-US" dirty="0" err="1"/>
              <a:t>Kết</a:t>
            </a:r>
            <a:r>
              <a:rPr lang="en-US" dirty="0"/>
              <a:t> </a:t>
            </a:r>
            <a:r>
              <a:rPr lang="en-US" dirty="0" err="1"/>
              <a:t>hợp</a:t>
            </a:r>
            <a:r>
              <a:rPr lang="en-US" dirty="0"/>
              <a:t> S1+S2 </a:t>
            </a:r>
            <a:r>
              <a:rPr lang="en-US" dirty="0" err="1"/>
              <a:t>cải</a:t>
            </a:r>
            <a:r>
              <a:rPr lang="en-US" dirty="0"/>
              <a:t> </a:t>
            </a:r>
            <a:r>
              <a:rPr lang="en-US" dirty="0" err="1"/>
              <a:t>thiện</a:t>
            </a:r>
            <a:r>
              <a:rPr lang="en-US" dirty="0"/>
              <a:t> +5,44%</a:t>
            </a:r>
          </a:p>
          <a:p>
            <a:pPr marL="285750" indent="-285750">
              <a:buFont typeface="Arial" panose="020B0604020202020204" pitchFamily="34" charset="0"/>
              <a:buChar char="•"/>
            </a:pPr>
            <a:r>
              <a:rPr lang="en-US" dirty="0" err="1"/>
              <a:t>Bản</a:t>
            </a:r>
            <a:r>
              <a:rPr lang="en-US" dirty="0"/>
              <a:t> </a:t>
            </a:r>
            <a:r>
              <a:rPr lang="en-US" dirty="0" err="1"/>
              <a:t>đồ</a:t>
            </a:r>
            <a:r>
              <a:rPr lang="en-US" dirty="0"/>
              <a:t> </a:t>
            </a:r>
            <a:r>
              <a:rPr lang="en-US" dirty="0" err="1"/>
              <a:t>độ</a:t>
            </a:r>
            <a:r>
              <a:rPr lang="en-US" dirty="0"/>
              <a:t> </a:t>
            </a:r>
            <a:r>
              <a:rPr lang="en-US" dirty="0" err="1"/>
              <a:t>phân</a:t>
            </a:r>
            <a:r>
              <a:rPr lang="en-US" dirty="0"/>
              <a:t> </a:t>
            </a:r>
            <a:r>
              <a:rPr lang="en-US" dirty="0" err="1"/>
              <a:t>giải</a:t>
            </a:r>
            <a:r>
              <a:rPr lang="en-US" dirty="0"/>
              <a:t> 10m</a:t>
            </a:r>
          </a:p>
          <a:p>
            <a:pPr marL="285750" indent="-285750">
              <a:buFont typeface="Arial" panose="020B0604020202020204" pitchFamily="34" charset="0"/>
              <a:buChar char="•"/>
            </a:pPr>
            <a:r>
              <a:rPr lang="en-US" dirty="0" err="1"/>
              <a:t>Ứng</a:t>
            </a:r>
            <a:r>
              <a:rPr lang="en-US" dirty="0"/>
              <a:t> </a:t>
            </a:r>
            <a:r>
              <a:rPr lang="en-US" dirty="0" err="1"/>
              <a:t>dụng</a:t>
            </a:r>
            <a:r>
              <a:rPr lang="en-US" dirty="0"/>
              <a:t> websử dụng GEE Apps</a:t>
            </a:r>
          </a:p>
          <a:p>
            <a:r>
              <a:rPr lang="en-US" b="1" dirty="0" err="1"/>
              <a:t>Kiến</a:t>
            </a:r>
            <a:r>
              <a:rPr lang="en-US" b="1" dirty="0"/>
              <a:t> </a:t>
            </a:r>
            <a:r>
              <a:rPr lang="en-US" b="1" dirty="0" err="1"/>
              <a:t>nghị</a:t>
            </a:r>
            <a:r>
              <a:rPr lang="en-US" b="1" dirty="0"/>
              <a:t>:</a:t>
            </a:r>
          </a:p>
          <a:p>
            <a:pPr marL="285750" indent="-285750">
              <a:buFont typeface="Arial" panose="020B0604020202020204" pitchFamily="34" charset="0"/>
              <a:buChar char="•"/>
            </a:pPr>
            <a:r>
              <a:rPr lang="en-US" dirty="0" err="1"/>
              <a:t>Mở</a:t>
            </a:r>
            <a:r>
              <a:rPr lang="en-US" dirty="0"/>
              <a:t> </a:t>
            </a:r>
            <a:r>
              <a:rPr lang="en-US" dirty="0" err="1"/>
              <a:t>rộng</a:t>
            </a:r>
            <a:r>
              <a:rPr lang="en-US" dirty="0"/>
              <a:t> </a:t>
            </a:r>
            <a:r>
              <a:rPr lang="en-US" dirty="0" err="1"/>
              <a:t>phân</a:t>
            </a:r>
            <a:r>
              <a:rPr lang="en-US" dirty="0"/>
              <a:t> </a:t>
            </a:r>
            <a:r>
              <a:rPr lang="en-US" dirty="0" err="1"/>
              <a:t>tích</a:t>
            </a:r>
            <a:r>
              <a:rPr lang="en-US" dirty="0"/>
              <a:t> </a:t>
            </a:r>
            <a:r>
              <a:rPr lang="en-US" dirty="0" err="1"/>
              <a:t>đa</a:t>
            </a:r>
            <a:r>
              <a:rPr lang="en-US" dirty="0"/>
              <a:t> </a:t>
            </a:r>
            <a:r>
              <a:rPr lang="en-US" dirty="0" err="1"/>
              <a:t>thời</a:t>
            </a:r>
            <a:r>
              <a:rPr lang="en-US" dirty="0"/>
              <a:t> </a:t>
            </a:r>
            <a:r>
              <a:rPr lang="en-US" dirty="0" err="1"/>
              <a:t>gian</a:t>
            </a:r>
            <a:endParaRPr lang="en-US" dirty="0"/>
          </a:p>
          <a:p>
            <a:pPr marL="285750" indent="-285750">
              <a:buFont typeface="Arial" panose="020B0604020202020204" pitchFamily="34" charset="0"/>
              <a:buChar char="•"/>
            </a:pPr>
            <a:r>
              <a:rPr lang="en-US" dirty="0" err="1"/>
              <a:t>Thử</a:t>
            </a:r>
            <a:r>
              <a:rPr lang="en-US" dirty="0"/>
              <a:t> </a:t>
            </a:r>
            <a:r>
              <a:rPr lang="en-US" dirty="0" err="1"/>
              <a:t>nghiệm</a:t>
            </a:r>
            <a:r>
              <a:rPr lang="en-US" dirty="0"/>
              <a:t> </a:t>
            </a:r>
            <a:r>
              <a:rPr lang="en-US" dirty="0" err="1"/>
              <a:t>kiến</a:t>
            </a:r>
            <a:r>
              <a:rPr lang="en-US" dirty="0"/>
              <a:t> </a:t>
            </a:r>
            <a:r>
              <a:rPr lang="en-US" dirty="0" err="1"/>
              <a:t>trúc</a:t>
            </a:r>
            <a:r>
              <a:rPr lang="en-US" dirty="0"/>
              <a:t> </a:t>
            </a:r>
            <a:r>
              <a:rPr lang="en-US" dirty="0" err="1"/>
              <a:t>tiên</a:t>
            </a:r>
            <a:r>
              <a:rPr lang="en-US" dirty="0"/>
              <a:t> </a:t>
            </a:r>
            <a:r>
              <a:rPr lang="en-US" dirty="0" err="1"/>
              <a:t>tiến</a:t>
            </a:r>
            <a:r>
              <a:rPr lang="en-US" dirty="0"/>
              <a:t> </a:t>
            </a:r>
          </a:p>
          <a:p>
            <a:pPr marL="285750" indent="-285750">
              <a:buFont typeface="Arial" panose="020B0604020202020204" pitchFamily="34" charset="0"/>
              <a:buChar char="•"/>
            </a:pPr>
            <a:r>
              <a:rPr lang="en-US" dirty="0" err="1"/>
              <a:t>Tích</a:t>
            </a:r>
            <a:r>
              <a:rPr lang="en-US" dirty="0"/>
              <a:t> </a:t>
            </a:r>
            <a:r>
              <a:rPr lang="en-US" dirty="0" err="1"/>
              <a:t>hợp</a:t>
            </a:r>
            <a:r>
              <a:rPr lang="en-US" dirty="0"/>
              <a:t> </a:t>
            </a:r>
            <a:r>
              <a:rPr lang="en-US" dirty="0" err="1"/>
              <a:t>với</a:t>
            </a:r>
            <a:r>
              <a:rPr lang="en-US" dirty="0"/>
              <a:t> </a:t>
            </a:r>
            <a:r>
              <a:rPr lang="en-US" dirty="0" err="1"/>
              <a:t>hệ</a:t>
            </a:r>
            <a:r>
              <a:rPr lang="en-US" dirty="0"/>
              <a:t> </a:t>
            </a:r>
            <a:r>
              <a:rPr lang="en-US" dirty="0" err="1"/>
              <a:t>thống</a:t>
            </a:r>
            <a:r>
              <a:rPr lang="en-US" dirty="0"/>
              <a:t> </a:t>
            </a:r>
            <a:r>
              <a:rPr lang="en-US" dirty="0" err="1"/>
              <a:t>quản</a:t>
            </a:r>
            <a:r>
              <a:rPr lang="en-US" dirty="0"/>
              <a:t> </a:t>
            </a:r>
            <a:r>
              <a:rPr lang="en-US" dirty="0" err="1"/>
              <a:t>lý</a:t>
            </a:r>
            <a:r>
              <a:rPr lang="en-US" dirty="0"/>
              <a:t> </a:t>
            </a:r>
            <a:r>
              <a:rPr lang="en-US" dirty="0" err="1"/>
              <a:t>rừng</a:t>
            </a:r>
            <a:endParaRPr lang="en-US" dirty="0"/>
          </a:p>
          <a:p>
            <a:pPr marL="285750" indent="-285750">
              <a:buFont typeface="Arial" panose="020B0604020202020204" pitchFamily="34" charset="0"/>
              <a:buChar char="•"/>
            </a:pPr>
            <a:r>
              <a:rPr lang="en-US" dirty="0" err="1"/>
              <a:t>Khảo</a:t>
            </a:r>
            <a:r>
              <a:rPr lang="en-US" dirty="0"/>
              <a:t> </a:t>
            </a:r>
            <a:r>
              <a:rPr lang="en-US" dirty="0" err="1"/>
              <a:t>sát</a:t>
            </a:r>
            <a:r>
              <a:rPr lang="en-US" dirty="0"/>
              <a:t> </a:t>
            </a:r>
            <a:r>
              <a:rPr lang="en-US" dirty="0" err="1"/>
              <a:t>thực</a:t>
            </a:r>
            <a:r>
              <a:rPr lang="en-US" dirty="0"/>
              <a:t> </a:t>
            </a:r>
            <a:r>
              <a:rPr lang="en-US" dirty="0" err="1"/>
              <a:t>địa</a:t>
            </a:r>
            <a:r>
              <a:rPr lang="en-US" dirty="0"/>
              <a:t> </a:t>
            </a:r>
            <a:r>
              <a:rPr lang="en-US" dirty="0" err="1"/>
              <a:t>kiểm</a:t>
            </a:r>
            <a:r>
              <a:rPr lang="en-US" dirty="0"/>
              <a:t> </a:t>
            </a:r>
            <a:r>
              <a:rPr lang="en-US" dirty="0" err="1"/>
              <a:t>chứng</a:t>
            </a:r>
            <a:endParaRPr lang="en-VN" dirty="0"/>
          </a:p>
        </p:txBody>
      </p:sp>
      <p:sp>
        <p:nvSpPr>
          <p:cNvPr id="8" name="TextBox 7">
            <a:extLst>
              <a:ext uri="{FF2B5EF4-FFF2-40B4-BE49-F238E27FC236}">
                <a16:creationId xmlns:a16="http://schemas.microsoft.com/office/drawing/2014/main" id="{6B9B0E60-A47E-A616-CD33-F6EEA1302975}"/>
              </a:ext>
            </a:extLst>
          </p:cNvPr>
          <p:cNvSpPr txBox="1"/>
          <p:nvPr/>
        </p:nvSpPr>
        <p:spPr>
          <a:xfrm>
            <a:off x="5649676" y="5533901"/>
            <a:ext cx="5545776" cy="646331"/>
          </a:xfrm>
          <a:prstGeom prst="rect">
            <a:avLst/>
          </a:prstGeom>
          <a:noFill/>
        </p:spPr>
        <p:txBody>
          <a:bodyPr wrap="square" rtlCol="0">
            <a:spAutoFit/>
          </a:bodyPr>
          <a:lstStyle/>
          <a:p>
            <a:pPr algn="ctr"/>
            <a:r>
              <a:rPr lang="en-US" b="1" dirty="0"/>
              <a:t>Giao </a:t>
            </a:r>
            <a:r>
              <a:rPr lang="en-US" b="1" dirty="0" err="1"/>
              <a:t>diện</a:t>
            </a:r>
            <a:r>
              <a:rPr lang="en-US" b="1" dirty="0"/>
              <a:t> </a:t>
            </a:r>
            <a:r>
              <a:rPr lang="en-US" b="1" dirty="0" err="1"/>
              <a:t>ứng</a:t>
            </a:r>
            <a:r>
              <a:rPr lang="en-US" b="1" dirty="0"/>
              <a:t> </a:t>
            </a:r>
            <a:r>
              <a:rPr lang="en-US" b="1" dirty="0" err="1"/>
              <a:t>dụng</a:t>
            </a:r>
            <a:r>
              <a:rPr lang="en-US" b="1" dirty="0"/>
              <a:t> web Google Earth Engine </a:t>
            </a:r>
            <a:r>
              <a:rPr lang="en-US" b="1" dirty="0" err="1"/>
              <a:t>hiển</a:t>
            </a:r>
            <a:r>
              <a:rPr lang="en-US" b="1" dirty="0"/>
              <a:t> </a:t>
            </a:r>
            <a:r>
              <a:rPr lang="en-US" b="1" dirty="0" err="1"/>
              <a:t>thị</a:t>
            </a:r>
            <a:r>
              <a:rPr lang="en-US" b="1" dirty="0"/>
              <a:t> </a:t>
            </a:r>
            <a:r>
              <a:rPr lang="en-US" b="1" dirty="0" err="1"/>
              <a:t>kết</a:t>
            </a:r>
            <a:r>
              <a:rPr lang="en-US" b="1" dirty="0"/>
              <a:t> </a:t>
            </a:r>
            <a:r>
              <a:rPr lang="en-US" b="1" dirty="0" err="1"/>
              <a:t>quả</a:t>
            </a:r>
            <a:r>
              <a:rPr lang="en-US" b="1" dirty="0"/>
              <a:t> </a:t>
            </a:r>
            <a:r>
              <a:rPr lang="en-US" b="1" dirty="0" err="1"/>
              <a:t>phân</a:t>
            </a:r>
            <a:r>
              <a:rPr lang="en-US" b="1" dirty="0"/>
              <a:t> </a:t>
            </a:r>
            <a:r>
              <a:rPr lang="en-US" b="1" dirty="0" err="1"/>
              <a:t>loại</a:t>
            </a:r>
            <a:r>
              <a:rPr lang="en-US" b="1" dirty="0"/>
              <a:t> </a:t>
            </a:r>
            <a:r>
              <a:rPr lang="en-US" b="1" dirty="0" err="1"/>
              <a:t>biến</a:t>
            </a:r>
            <a:r>
              <a:rPr lang="en-US" b="1" dirty="0"/>
              <a:t> </a:t>
            </a:r>
            <a:r>
              <a:rPr lang="en-US" b="1" dirty="0" err="1"/>
              <a:t>động</a:t>
            </a:r>
            <a:r>
              <a:rPr lang="en-US" b="1" dirty="0"/>
              <a:t> </a:t>
            </a:r>
            <a:r>
              <a:rPr lang="en-US" b="1" dirty="0" err="1"/>
              <a:t>rừng</a:t>
            </a:r>
            <a:r>
              <a:rPr lang="en-US" b="1" dirty="0"/>
              <a:t> </a:t>
            </a:r>
            <a:r>
              <a:rPr lang="en-US" b="1" dirty="0" err="1"/>
              <a:t>tỉnh</a:t>
            </a:r>
            <a:r>
              <a:rPr lang="en-US" b="1" dirty="0"/>
              <a:t> </a:t>
            </a:r>
            <a:r>
              <a:rPr lang="en-US" b="1" dirty="0" err="1"/>
              <a:t>Cà</a:t>
            </a:r>
            <a:r>
              <a:rPr lang="en-US" b="1" dirty="0"/>
              <a:t> Mau</a:t>
            </a:r>
            <a:endParaRPr lang="en-VN" b="1" dirty="0"/>
          </a:p>
        </p:txBody>
      </p:sp>
    </p:spTree>
    <p:extLst>
      <p:ext uri="{BB962C8B-B14F-4D97-AF65-F5344CB8AC3E}">
        <p14:creationId xmlns:p14="http://schemas.microsoft.com/office/powerpoint/2010/main" val="42804669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588526-42B5-88BB-D8BC-16D564356911}"/>
            </a:ext>
          </a:extLst>
        </p:cNvPr>
        <p:cNvGrpSpPr/>
        <p:nvPr/>
      </p:nvGrpSpPr>
      <p:grpSpPr>
        <a:xfrm>
          <a:off x="0" y="0"/>
          <a:ext cx="0" cy="0"/>
          <a:chOff x="0" y="0"/>
          <a:chExt cx="0" cy="0"/>
        </a:xfrm>
      </p:grpSpPr>
      <p:sp>
        <p:nvSpPr>
          <p:cNvPr id="8" name="Rectangle 7">
            <a:extLst>
              <a:ext uri="{FF2B5EF4-FFF2-40B4-BE49-F238E27FC236}">
                <a16:creationId xmlns:a16="http://schemas.microsoft.com/office/drawing/2014/main" id="{5A4D1D5E-18BC-0F35-5701-2ECAFB682ADF}"/>
              </a:ext>
            </a:extLst>
          </p:cNvPr>
          <p:cNvSpPr>
            <a:spLocks noGrp="1" noRot="1" noMove="1" noResize="1" noEditPoints="1" noAdjustHandles="1" noChangeArrowheads="1" noChangeShapeType="1"/>
          </p:cNvSpPr>
          <p:nvPr/>
        </p:nvSpPr>
        <p:spPr>
          <a:xfrm>
            <a:off x="0" y="0"/>
            <a:ext cx="12192000" cy="6858000"/>
          </a:xfrm>
          <a:prstGeom prst="rect">
            <a:avLst/>
          </a:prstGeom>
          <a:solidFill>
            <a:srgbClr val="00206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6000" b="1" dirty="0"/>
              <a:t>Em xin cảm ơn vì đã theo dõi!!!</a:t>
            </a:r>
          </a:p>
        </p:txBody>
      </p:sp>
    </p:spTree>
    <p:extLst>
      <p:ext uri="{BB962C8B-B14F-4D97-AF65-F5344CB8AC3E}">
        <p14:creationId xmlns:p14="http://schemas.microsoft.com/office/powerpoint/2010/main" val="24496071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12DABF-AA0D-4DED-A934-AD4ACEE09E5F}"/>
              </a:ext>
            </a:extLst>
          </p:cNvPr>
          <p:cNvSpPr>
            <a:spLocks noGrp="1"/>
          </p:cNvSpPr>
          <p:nvPr>
            <p:ph type="title"/>
          </p:nvPr>
        </p:nvSpPr>
        <p:spPr/>
        <p:txBody>
          <a:bodyPr/>
          <a:lstStyle/>
          <a:p>
            <a:r>
              <a:rPr lang="en-US" dirty="0"/>
              <a:t>Nội dung trình bày</a:t>
            </a:r>
          </a:p>
        </p:txBody>
      </p:sp>
      <p:sp>
        <p:nvSpPr>
          <p:cNvPr id="11" name="TextBox 10">
            <a:extLst>
              <a:ext uri="{FF2B5EF4-FFF2-40B4-BE49-F238E27FC236}">
                <a16:creationId xmlns:a16="http://schemas.microsoft.com/office/drawing/2014/main" id="{95CAF5BF-1179-48BB-95D4-28E613DF40BF}"/>
              </a:ext>
            </a:extLst>
          </p:cNvPr>
          <p:cNvSpPr txBox="1"/>
          <p:nvPr/>
        </p:nvSpPr>
        <p:spPr>
          <a:xfrm>
            <a:off x="359161" y="3808552"/>
            <a:ext cx="1404552" cy="369332"/>
          </a:xfrm>
          <a:prstGeom prst="rect">
            <a:avLst/>
          </a:prstGeom>
          <a:noFill/>
        </p:spPr>
        <p:txBody>
          <a:bodyPr wrap="none" rtlCol="0">
            <a:spAutoFit/>
          </a:bodyPr>
          <a:lstStyle/>
          <a:p>
            <a:r>
              <a:rPr lang="en-US">
                <a:solidFill>
                  <a:schemeClr val="bg1"/>
                </a:solidFill>
              </a:rPr>
              <a:t>© aerocorner</a:t>
            </a:r>
          </a:p>
        </p:txBody>
      </p:sp>
      <p:sp>
        <p:nvSpPr>
          <p:cNvPr id="13" name="TextBox 12">
            <a:extLst>
              <a:ext uri="{FF2B5EF4-FFF2-40B4-BE49-F238E27FC236}">
                <a16:creationId xmlns:a16="http://schemas.microsoft.com/office/drawing/2014/main" id="{DEC64BB2-2FEA-4637-9351-AE62F60ADD0D}"/>
              </a:ext>
            </a:extLst>
          </p:cNvPr>
          <p:cNvSpPr txBox="1"/>
          <p:nvPr/>
        </p:nvSpPr>
        <p:spPr>
          <a:xfrm>
            <a:off x="11861118" y="6488668"/>
            <a:ext cx="422007" cy="369332"/>
          </a:xfrm>
          <a:prstGeom prst="rect">
            <a:avLst/>
          </a:prstGeom>
          <a:noFill/>
        </p:spPr>
        <p:txBody>
          <a:bodyPr wrap="square" rtlCol="0">
            <a:spAutoFit/>
          </a:bodyPr>
          <a:lstStyle/>
          <a:p>
            <a:pPr algn="ctr"/>
            <a:r>
              <a:rPr lang="en-US">
                <a:solidFill>
                  <a:schemeClr val="bg1"/>
                </a:solidFill>
              </a:rPr>
              <a:t>0</a:t>
            </a:r>
          </a:p>
        </p:txBody>
      </p:sp>
      <p:graphicFrame>
        <p:nvGraphicFramePr>
          <p:cNvPr id="16" name="Diagram 15">
            <a:extLst>
              <a:ext uri="{FF2B5EF4-FFF2-40B4-BE49-F238E27FC236}">
                <a16:creationId xmlns:a16="http://schemas.microsoft.com/office/drawing/2014/main" id="{F7628FB5-FE87-D6DF-9312-2BF1C52A4D63}"/>
              </a:ext>
            </a:extLst>
          </p:cNvPr>
          <p:cNvGraphicFramePr/>
          <p:nvPr>
            <p:extLst>
              <p:ext uri="{D42A27DB-BD31-4B8C-83A1-F6EECF244321}">
                <p14:modId xmlns:p14="http://schemas.microsoft.com/office/powerpoint/2010/main" val="738783413"/>
              </p:ext>
            </p:extLst>
          </p:nvPr>
        </p:nvGraphicFramePr>
        <p:xfrm>
          <a:off x="455072" y="1862707"/>
          <a:ext cx="11281855" cy="31325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18782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26CA8-7F0A-3FBE-063C-2BBCE634D7D3}"/>
            </a:ext>
          </a:extLst>
        </p:cNvPr>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AD95AF-DDD2-E4E6-F530-FAD8EC98485F}"/>
              </a:ext>
            </a:extLst>
          </p:cNvPr>
          <p:cNvSpPr>
            <a:spLocks noGrp="1"/>
          </p:cNvSpPr>
          <p:nvPr>
            <p:ph idx="1"/>
          </p:nvPr>
        </p:nvSpPr>
        <p:spPr>
          <a:xfrm>
            <a:off x="267363" y="994875"/>
            <a:ext cx="7510824" cy="2813677"/>
          </a:xfrm>
        </p:spPr>
        <p:txBody>
          <a:bodyPr>
            <a:normAutofit/>
          </a:bodyPr>
          <a:lstStyle/>
          <a:p>
            <a:pPr marL="0" indent="0">
              <a:buNone/>
            </a:pPr>
            <a:r>
              <a:rPr lang="vi-VN" b="1" dirty="0"/>
              <a:t>Thực trạng mất rừng:</a:t>
            </a:r>
          </a:p>
          <a:p>
            <a:r>
              <a:rPr lang="vi-VN" dirty="0"/>
              <a:t>Toàn cầu: 178 triệu ha rừng mất (1990-2020) – FAO</a:t>
            </a:r>
          </a:p>
          <a:p>
            <a:r>
              <a:rPr lang="vi-VN" dirty="0"/>
              <a:t>Việt Nam: Độ che phủ tăng do trồng rừng nhưng rừng tự nhiên không có xu hướng tăng mà còn có dấu hiệu suy thoái (Bộ NN và PTNT 2020)</a:t>
            </a:r>
          </a:p>
          <a:p>
            <a:r>
              <a:rPr lang="vi-VN" dirty="0"/>
              <a:t>Cà Mau: Rừng ngập mặn chịu áp lực từ nuôi trồng thủy sản, biến đổi khí hậu</a:t>
            </a:r>
          </a:p>
          <a:p>
            <a:pPr marL="0" indent="0">
              <a:buNone/>
            </a:pPr>
            <a:r>
              <a:rPr lang="vi-VN" b="1" dirty="0"/>
              <a:t>Phương pháp truyền thống:</a:t>
            </a:r>
          </a:p>
          <a:p>
            <a:r>
              <a:rPr lang="vi-VN" dirty="0"/>
              <a:t>Điều tra thực địa: Tốn kém, chậm, khó áp dụng diện rộng</a:t>
            </a:r>
          </a:p>
        </p:txBody>
      </p:sp>
      <p:sp>
        <p:nvSpPr>
          <p:cNvPr id="3" name="Title 2">
            <a:extLst>
              <a:ext uri="{FF2B5EF4-FFF2-40B4-BE49-F238E27FC236}">
                <a16:creationId xmlns:a16="http://schemas.microsoft.com/office/drawing/2014/main" id="{A04A6DF8-D294-4761-682D-14A199311C2F}"/>
              </a:ext>
            </a:extLst>
          </p:cNvPr>
          <p:cNvSpPr>
            <a:spLocks noGrp="1"/>
          </p:cNvSpPr>
          <p:nvPr>
            <p:ph type="title"/>
          </p:nvPr>
        </p:nvSpPr>
        <p:spPr/>
        <p:txBody>
          <a:bodyPr/>
          <a:lstStyle/>
          <a:p>
            <a:r>
              <a:rPr lang="en-US" dirty="0" err="1"/>
              <a:t>Bài</a:t>
            </a:r>
            <a:r>
              <a:rPr lang="en-US" dirty="0"/>
              <a:t> </a:t>
            </a:r>
            <a:r>
              <a:rPr lang="en-US" dirty="0" err="1"/>
              <a:t>toán</a:t>
            </a:r>
            <a:r>
              <a:rPr lang="en-US" dirty="0"/>
              <a:t> </a:t>
            </a:r>
            <a:r>
              <a:rPr lang="en-US" dirty="0" err="1"/>
              <a:t>giám</a:t>
            </a:r>
            <a:r>
              <a:rPr lang="en-US" dirty="0"/>
              <a:t> </a:t>
            </a:r>
            <a:r>
              <a:rPr lang="en-US" dirty="0" err="1"/>
              <a:t>sát</a:t>
            </a:r>
            <a:r>
              <a:rPr lang="en-US" dirty="0"/>
              <a:t> </a:t>
            </a:r>
            <a:r>
              <a:rPr lang="en-US" dirty="0" err="1"/>
              <a:t>biến</a:t>
            </a:r>
            <a:r>
              <a:rPr lang="en-US" dirty="0"/>
              <a:t> </a:t>
            </a:r>
            <a:r>
              <a:rPr lang="en-US" dirty="0" err="1"/>
              <a:t>động</a:t>
            </a:r>
            <a:r>
              <a:rPr lang="en-US" dirty="0"/>
              <a:t> </a:t>
            </a:r>
            <a:r>
              <a:rPr lang="en-US" dirty="0" err="1"/>
              <a:t>rừng</a:t>
            </a:r>
            <a:endParaRPr lang="en-US" dirty="0"/>
          </a:p>
        </p:txBody>
      </p:sp>
      <p:sp>
        <p:nvSpPr>
          <p:cNvPr id="11" name="TextBox 10">
            <a:extLst>
              <a:ext uri="{FF2B5EF4-FFF2-40B4-BE49-F238E27FC236}">
                <a16:creationId xmlns:a16="http://schemas.microsoft.com/office/drawing/2014/main" id="{3452DD99-158D-B47D-D214-27191793287B}"/>
              </a:ext>
            </a:extLst>
          </p:cNvPr>
          <p:cNvSpPr txBox="1"/>
          <p:nvPr/>
        </p:nvSpPr>
        <p:spPr>
          <a:xfrm>
            <a:off x="359161" y="3808552"/>
            <a:ext cx="1404552" cy="369332"/>
          </a:xfrm>
          <a:prstGeom prst="rect">
            <a:avLst/>
          </a:prstGeom>
          <a:noFill/>
        </p:spPr>
        <p:txBody>
          <a:bodyPr wrap="none" rtlCol="0">
            <a:spAutoFit/>
          </a:bodyPr>
          <a:lstStyle/>
          <a:p>
            <a:r>
              <a:rPr lang="en-US">
                <a:solidFill>
                  <a:schemeClr val="bg1"/>
                </a:solidFill>
              </a:rPr>
              <a:t>© aerocorner</a:t>
            </a:r>
          </a:p>
        </p:txBody>
      </p:sp>
      <p:sp>
        <p:nvSpPr>
          <p:cNvPr id="13" name="TextBox 12">
            <a:extLst>
              <a:ext uri="{FF2B5EF4-FFF2-40B4-BE49-F238E27FC236}">
                <a16:creationId xmlns:a16="http://schemas.microsoft.com/office/drawing/2014/main" id="{F3E79C2F-101D-7536-1387-6765D8DCCFF7}"/>
              </a:ext>
            </a:extLst>
          </p:cNvPr>
          <p:cNvSpPr txBox="1"/>
          <p:nvPr/>
        </p:nvSpPr>
        <p:spPr>
          <a:xfrm>
            <a:off x="11861118" y="6488668"/>
            <a:ext cx="422007" cy="369332"/>
          </a:xfrm>
          <a:prstGeom prst="rect">
            <a:avLst/>
          </a:prstGeom>
          <a:noFill/>
        </p:spPr>
        <p:txBody>
          <a:bodyPr wrap="square" rtlCol="0">
            <a:spAutoFit/>
          </a:bodyPr>
          <a:lstStyle/>
          <a:p>
            <a:pPr algn="ctr"/>
            <a:r>
              <a:rPr lang="en-US">
                <a:solidFill>
                  <a:schemeClr val="bg1"/>
                </a:solidFill>
              </a:rPr>
              <a:t>1</a:t>
            </a:r>
          </a:p>
        </p:txBody>
      </p:sp>
      <p:graphicFrame>
        <p:nvGraphicFramePr>
          <p:cNvPr id="7" name="Chart 6">
            <a:extLst>
              <a:ext uri="{FF2B5EF4-FFF2-40B4-BE49-F238E27FC236}">
                <a16:creationId xmlns:a16="http://schemas.microsoft.com/office/drawing/2014/main" id="{8968EE71-24A1-DE8B-5D4D-498CE98EBB48}"/>
              </a:ext>
            </a:extLst>
          </p:cNvPr>
          <p:cNvGraphicFramePr/>
          <p:nvPr/>
        </p:nvGraphicFramePr>
        <p:xfrm>
          <a:off x="5362130" y="3139558"/>
          <a:ext cx="6562507" cy="3197772"/>
        </p:xfrm>
        <a:graphic>
          <a:graphicData uri="http://schemas.openxmlformats.org/drawingml/2006/chart">
            <c:chart xmlns:c="http://schemas.openxmlformats.org/drawingml/2006/chart" xmlns:r="http://schemas.openxmlformats.org/officeDocument/2006/relationships" r:id="rId3"/>
          </a:graphicData>
        </a:graphic>
      </p:graphicFrame>
      <p:sp>
        <p:nvSpPr>
          <p:cNvPr id="12" name="Rounded Rectangle 11">
            <a:extLst>
              <a:ext uri="{FF2B5EF4-FFF2-40B4-BE49-F238E27FC236}">
                <a16:creationId xmlns:a16="http://schemas.microsoft.com/office/drawing/2014/main" id="{65F78FDC-A4DE-B054-BC2E-5463A92D9121}"/>
              </a:ext>
            </a:extLst>
          </p:cNvPr>
          <p:cNvSpPr/>
          <p:nvPr/>
        </p:nvSpPr>
        <p:spPr>
          <a:xfrm>
            <a:off x="1045072" y="4524801"/>
            <a:ext cx="3467596" cy="1633676"/>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vi-VN" b="1" dirty="0"/>
              <a:t>Giải pháp: </a:t>
            </a:r>
          </a:p>
          <a:p>
            <a:r>
              <a:rPr lang="vi-VN" dirty="0"/>
              <a:t>Viễn thám + Học sâu</a:t>
            </a:r>
          </a:p>
          <a:p>
            <a:r>
              <a:rPr lang="vi-VN" dirty="0"/>
              <a:t>= Chính xác, chi phí thấp, áp dụng được cho khu vực rộng lớn</a:t>
            </a:r>
          </a:p>
        </p:txBody>
      </p:sp>
      <p:sp>
        <p:nvSpPr>
          <p:cNvPr id="14" name="Right Arrow 13">
            <a:extLst>
              <a:ext uri="{FF2B5EF4-FFF2-40B4-BE49-F238E27FC236}">
                <a16:creationId xmlns:a16="http://schemas.microsoft.com/office/drawing/2014/main" id="{BD5AECF2-1099-B095-C08B-B938FF4BFFC9}"/>
              </a:ext>
            </a:extLst>
          </p:cNvPr>
          <p:cNvSpPr/>
          <p:nvPr/>
        </p:nvSpPr>
        <p:spPr>
          <a:xfrm rot="5400000">
            <a:off x="2375109" y="3571100"/>
            <a:ext cx="807522" cy="564218"/>
          </a:xfrm>
          <a:prstGeom prs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3135513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18541C-D332-4C84-A4D1-6E5EFE4A8E2A}"/>
              </a:ext>
            </a:extLst>
          </p:cNvPr>
          <p:cNvSpPr>
            <a:spLocks noGrp="1"/>
          </p:cNvSpPr>
          <p:nvPr>
            <p:ph type="title"/>
          </p:nvPr>
        </p:nvSpPr>
        <p:spPr/>
        <p:txBody>
          <a:bodyPr/>
          <a:lstStyle/>
          <a:p>
            <a:r>
              <a:rPr lang="en-US" dirty="0" err="1"/>
              <a:t>Mục</a:t>
            </a:r>
            <a:r>
              <a:rPr lang="en-US" dirty="0"/>
              <a:t> </a:t>
            </a:r>
            <a:r>
              <a:rPr lang="en-US" dirty="0" err="1"/>
              <a:t>tiêu</a:t>
            </a:r>
            <a:r>
              <a:rPr lang="en-US" dirty="0"/>
              <a:t> </a:t>
            </a:r>
            <a:r>
              <a:rPr lang="en-US" dirty="0" err="1"/>
              <a:t>nghiên</a:t>
            </a:r>
            <a:r>
              <a:rPr lang="en-US" dirty="0"/>
              <a:t> </a:t>
            </a:r>
            <a:r>
              <a:rPr lang="en-US" dirty="0" err="1"/>
              <a:t>cứu</a:t>
            </a:r>
            <a:endParaRPr lang="en-US" dirty="0"/>
          </a:p>
        </p:txBody>
      </p:sp>
      <p:sp>
        <p:nvSpPr>
          <p:cNvPr id="4" name="TextBox 3">
            <a:extLst>
              <a:ext uri="{FF2B5EF4-FFF2-40B4-BE49-F238E27FC236}">
                <a16:creationId xmlns:a16="http://schemas.microsoft.com/office/drawing/2014/main" id="{BF63DC6A-9509-4B02-A953-6A4F7071498D}"/>
              </a:ext>
            </a:extLst>
          </p:cNvPr>
          <p:cNvSpPr txBox="1"/>
          <p:nvPr/>
        </p:nvSpPr>
        <p:spPr>
          <a:xfrm>
            <a:off x="11861118" y="6488668"/>
            <a:ext cx="422007" cy="369332"/>
          </a:xfrm>
          <a:prstGeom prst="rect">
            <a:avLst/>
          </a:prstGeom>
          <a:noFill/>
        </p:spPr>
        <p:txBody>
          <a:bodyPr wrap="square" rtlCol="0">
            <a:spAutoFit/>
          </a:bodyPr>
          <a:lstStyle/>
          <a:p>
            <a:pPr algn="ctr"/>
            <a:r>
              <a:rPr lang="en-US">
                <a:solidFill>
                  <a:schemeClr val="bg1"/>
                </a:solidFill>
              </a:rPr>
              <a:t>2</a:t>
            </a:r>
          </a:p>
        </p:txBody>
      </p:sp>
      <p:sp>
        <p:nvSpPr>
          <p:cNvPr id="31" name="TextBox 30">
            <a:extLst>
              <a:ext uri="{FF2B5EF4-FFF2-40B4-BE49-F238E27FC236}">
                <a16:creationId xmlns:a16="http://schemas.microsoft.com/office/drawing/2014/main" id="{C7801B02-D129-3B06-DF51-5F36972CCF74}"/>
              </a:ext>
            </a:extLst>
          </p:cNvPr>
          <p:cNvSpPr txBox="1"/>
          <p:nvPr/>
        </p:nvSpPr>
        <p:spPr>
          <a:xfrm>
            <a:off x="8037644" y="1118524"/>
            <a:ext cx="1885453" cy="400110"/>
          </a:xfrm>
          <a:prstGeom prst="rect">
            <a:avLst/>
          </a:prstGeom>
          <a:noFill/>
        </p:spPr>
        <p:txBody>
          <a:bodyPr wrap="none" rtlCol="0">
            <a:spAutoFit/>
          </a:bodyPr>
          <a:lstStyle/>
          <a:p>
            <a:r>
              <a:rPr lang="en-US" sz="2000" b="1" dirty="0" err="1"/>
              <a:t>Mục</a:t>
            </a:r>
            <a:r>
              <a:rPr lang="en-US" sz="2000" b="1" dirty="0"/>
              <a:t> </a:t>
            </a:r>
            <a:r>
              <a:rPr lang="en-US" sz="2000" b="1" dirty="0" err="1"/>
              <a:t>tiêu</a:t>
            </a:r>
            <a:r>
              <a:rPr lang="en-US" sz="2000" b="1" dirty="0"/>
              <a:t> </a:t>
            </a:r>
            <a:r>
              <a:rPr lang="en-US" sz="2000" b="1" dirty="0" err="1"/>
              <a:t>cụ</a:t>
            </a:r>
            <a:r>
              <a:rPr lang="en-US" sz="2000" b="1" dirty="0"/>
              <a:t> </a:t>
            </a:r>
            <a:r>
              <a:rPr lang="en-US" sz="2000" b="1" dirty="0" err="1"/>
              <a:t>thể</a:t>
            </a:r>
            <a:endParaRPr lang="en-VN" sz="2000" dirty="0"/>
          </a:p>
        </p:txBody>
      </p:sp>
      <p:sp>
        <p:nvSpPr>
          <p:cNvPr id="35" name="TextBox 34">
            <a:extLst>
              <a:ext uri="{FF2B5EF4-FFF2-40B4-BE49-F238E27FC236}">
                <a16:creationId xmlns:a16="http://schemas.microsoft.com/office/drawing/2014/main" id="{4590B9FB-CB0E-C4E2-C040-194B1F6D8E01}"/>
              </a:ext>
            </a:extLst>
          </p:cNvPr>
          <p:cNvSpPr txBox="1"/>
          <p:nvPr/>
        </p:nvSpPr>
        <p:spPr>
          <a:xfrm>
            <a:off x="550983" y="1393336"/>
            <a:ext cx="5208550" cy="1631216"/>
          </a:xfrm>
          <a:prstGeom prst="rect">
            <a:avLst/>
          </a:prstGeom>
          <a:noFill/>
        </p:spPr>
        <p:txBody>
          <a:bodyPr wrap="square">
            <a:spAutoFit/>
          </a:bodyPr>
          <a:lstStyle/>
          <a:p>
            <a:r>
              <a:rPr lang="en-US" sz="2000" b="1" dirty="0" err="1">
                <a:solidFill>
                  <a:schemeClr val="tx1"/>
                </a:solidFill>
              </a:rPr>
              <a:t>Mục</a:t>
            </a:r>
            <a:r>
              <a:rPr lang="en-US" sz="2000" b="1" dirty="0">
                <a:solidFill>
                  <a:schemeClr val="tx1"/>
                </a:solidFill>
              </a:rPr>
              <a:t> </a:t>
            </a:r>
            <a:r>
              <a:rPr lang="en-US" sz="2000" b="1" dirty="0" err="1">
                <a:solidFill>
                  <a:schemeClr val="tx1"/>
                </a:solidFill>
              </a:rPr>
              <a:t>tiêu</a:t>
            </a:r>
            <a:r>
              <a:rPr lang="en-US" sz="2000" b="1" dirty="0">
                <a:solidFill>
                  <a:schemeClr val="tx1"/>
                </a:solidFill>
              </a:rPr>
              <a:t> </a:t>
            </a:r>
            <a:r>
              <a:rPr lang="en-US" sz="2000" b="1" dirty="0" err="1">
                <a:solidFill>
                  <a:schemeClr val="tx1"/>
                </a:solidFill>
              </a:rPr>
              <a:t>tổng</a:t>
            </a:r>
            <a:r>
              <a:rPr lang="en-US" sz="2000" b="1" dirty="0">
                <a:solidFill>
                  <a:schemeClr val="tx1"/>
                </a:solidFill>
              </a:rPr>
              <a:t> </a:t>
            </a:r>
            <a:r>
              <a:rPr lang="en-US" sz="2000" b="1" dirty="0" err="1">
                <a:solidFill>
                  <a:schemeClr val="tx1"/>
                </a:solidFill>
              </a:rPr>
              <a:t>quát</a:t>
            </a:r>
            <a:r>
              <a:rPr lang="en-US" sz="2000" b="1" dirty="0">
                <a:solidFill>
                  <a:schemeClr val="tx1"/>
                </a:solidFill>
              </a:rPr>
              <a:t>:</a:t>
            </a:r>
          </a:p>
          <a:p>
            <a:pPr marL="342900" indent="-342900">
              <a:buFont typeface="Arial" panose="020B0604020202020204" pitchFamily="34" charset="0"/>
              <a:buChar char="•"/>
            </a:pPr>
            <a:r>
              <a:rPr lang="en-US" sz="2000" dirty="0" err="1">
                <a:solidFill>
                  <a:schemeClr val="tx1"/>
                </a:solidFill>
              </a:rPr>
              <a:t>Ứng</a:t>
            </a:r>
            <a:r>
              <a:rPr lang="en-US" sz="2000" dirty="0">
                <a:solidFill>
                  <a:schemeClr val="tx1"/>
                </a:solidFill>
              </a:rPr>
              <a:t> </a:t>
            </a:r>
            <a:r>
              <a:rPr lang="en-US" sz="2000" dirty="0" err="1">
                <a:solidFill>
                  <a:schemeClr val="tx1"/>
                </a:solidFill>
              </a:rPr>
              <a:t>dụng</a:t>
            </a:r>
            <a:r>
              <a:rPr lang="en-US" sz="2000" dirty="0">
                <a:solidFill>
                  <a:schemeClr val="tx1"/>
                </a:solidFill>
              </a:rPr>
              <a:t> CNN </a:t>
            </a:r>
            <a:r>
              <a:rPr lang="en-US" sz="2000" dirty="0" err="1">
                <a:solidFill>
                  <a:schemeClr val="tx1"/>
                </a:solidFill>
              </a:rPr>
              <a:t>để</a:t>
            </a:r>
            <a:r>
              <a:rPr lang="en-US" sz="2000" dirty="0">
                <a:solidFill>
                  <a:schemeClr val="tx1"/>
                </a:solidFill>
              </a:rPr>
              <a:t> </a:t>
            </a:r>
            <a:r>
              <a:rPr lang="en-US" sz="2000" dirty="0" err="1">
                <a:solidFill>
                  <a:schemeClr val="tx1"/>
                </a:solidFill>
              </a:rPr>
              <a:t>phát</a:t>
            </a:r>
            <a:r>
              <a:rPr lang="en-US" sz="2000" dirty="0">
                <a:solidFill>
                  <a:schemeClr val="tx1"/>
                </a:solidFill>
              </a:rPr>
              <a:t> </a:t>
            </a:r>
            <a:r>
              <a:rPr lang="en-US" sz="2000" dirty="0" err="1">
                <a:solidFill>
                  <a:schemeClr val="tx1"/>
                </a:solidFill>
              </a:rPr>
              <a:t>hiện</a:t>
            </a:r>
            <a:r>
              <a:rPr lang="en-US" sz="2000" dirty="0">
                <a:solidFill>
                  <a:schemeClr val="tx1"/>
                </a:solidFill>
              </a:rPr>
              <a:t> </a:t>
            </a:r>
            <a:r>
              <a:rPr lang="en-US" sz="2000" dirty="0" err="1">
                <a:solidFill>
                  <a:schemeClr val="tx1"/>
                </a:solidFill>
              </a:rPr>
              <a:t>và</a:t>
            </a:r>
            <a:r>
              <a:rPr lang="en-US" sz="2000" dirty="0">
                <a:solidFill>
                  <a:schemeClr val="tx1"/>
                </a:solidFill>
              </a:rPr>
              <a:t> </a:t>
            </a:r>
            <a:r>
              <a:rPr lang="en-US" sz="2000" dirty="0" err="1">
                <a:solidFill>
                  <a:schemeClr val="tx1"/>
                </a:solidFill>
              </a:rPr>
              <a:t>phân</a:t>
            </a:r>
            <a:r>
              <a:rPr lang="en-US" sz="2000" dirty="0">
                <a:solidFill>
                  <a:schemeClr val="tx1"/>
                </a:solidFill>
              </a:rPr>
              <a:t> </a:t>
            </a:r>
            <a:r>
              <a:rPr lang="en-US" sz="2000" dirty="0" err="1">
                <a:solidFill>
                  <a:schemeClr val="tx1"/>
                </a:solidFill>
              </a:rPr>
              <a:t>loại</a:t>
            </a:r>
            <a:r>
              <a:rPr lang="en-US" sz="2000" dirty="0">
                <a:solidFill>
                  <a:schemeClr val="tx1"/>
                </a:solidFill>
              </a:rPr>
              <a:t> </a:t>
            </a:r>
            <a:r>
              <a:rPr lang="en-US" sz="2000" dirty="0" err="1">
                <a:solidFill>
                  <a:schemeClr val="tx1"/>
                </a:solidFill>
              </a:rPr>
              <a:t>biến</a:t>
            </a:r>
            <a:r>
              <a:rPr lang="en-US" sz="2000" dirty="0">
                <a:solidFill>
                  <a:schemeClr val="tx1"/>
                </a:solidFill>
              </a:rPr>
              <a:t> </a:t>
            </a:r>
            <a:r>
              <a:rPr lang="en-US" sz="2000" dirty="0" err="1">
                <a:solidFill>
                  <a:schemeClr val="tx1"/>
                </a:solidFill>
              </a:rPr>
              <a:t>động</a:t>
            </a:r>
            <a:r>
              <a:rPr lang="en-US" sz="2000" dirty="0">
                <a:solidFill>
                  <a:schemeClr val="tx1"/>
                </a:solidFill>
              </a:rPr>
              <a:t> </a:t>
            </a:r>
            <a:r>
              <a:rPr lang="en-US" sz="2000" dirty="0" err="1">
                <a:solidFill>
                  <a:schemeClr val="tx1"/>
                </a:solidFill>
              </a:rPr>
              <a:t>rừng</a:t>
            </a:r>
            <a:r>
              <a:rPr lang="en-US" sz="2000" dirty="0">
                <a:solidFill>
                  <a:schemeClr val="tx1"/>
                </a:solidFill>
              </a:rPr>
              <a:t> </a:t>
            </a:r>
            <a:r>
              <a:rPr lang="en-US" sz="2000" dirty="0" err="1">
                <a:solidFill>
                  <a:schemeClr val="tx1"/>
                </a:solidFill>
              </a:rPr>
              <a:t>tại</a:t>
            </a:r>
            <a:r>
              <a:rPr lang="en-US" sz="2000" dirty="0">
                <a:solidFill>
                  <a:schemeClr val="tx1"/>
                </a:solidFill>
              </a:rPr>
              <a:t> </a:t>
            </a:r>
            <a:r>
              <a:rPr lang="en-US" sz="2000" dirty="0" err="1">
                <a:solidFill>
                  <a:schemeClr val="tx1"/>
                </a:solidFill>
              </a:rPr>
              <a:t>Cà</a:t>
            </a:r>
            <a:r>
              <a:rPr lang="en-US" sz="2000" dirty="0">
                <a:solidFill>
                  <a:schemeClr val="tx1"/>
                </a:solidFill>
              </a:rPr>
              <a:t> Mau</a:t>
            </a:r>
          </a:p>
          <a:p>
            <a:pPr marL="342900" indent="-342900">
              <a:buFont typeface="Arial" panose="020B0604020202020204" pitchFamily="34" charset="0"/>
              <a:buChar char="•"/>
            </a:pPr>
            <a:r>
              <a:rPr lang="en-US" sz="2000" dirty="0" err="1">
                <a:solidFill>
                  <a:schemeClr val="tx1"/>
                </a:solidFill>
              </a:rPr>
              <a:t>Tích</a:t>
            </a:r>
            <a:r>
              <a:rPr lang="en-US" sz="2000" dirty="0">
                <a:solidFill>
                  <a:schemeClr val="tx1"/>
                </a:solidFill>
              </a:rPr>
              <a:t> </a:t>
            </a:r>
            <a:r>
              <a:rPr lang="en-US" sz="2000" dirty="0" err="1">
                <a:solidFill>
                  <a:schemeClr val="tx1"/>
                </a:solidFill>
              </a:rPr>
              <a:t>hợp</a:t>
            </a:r>
            <a:r>
              <a:rPr lang="en-US" sz="2000" dirty="0">
                <a:solidFill>
                  <a:schemeClr val="tx1"/>
                </a:solidFill>
              </a:rPr>
              <a:t> </a:t>
            </a:r>
            <a:r>
              <a:rPr lang="en-US" sz="2000" dirty="0" err="1">
                <a:solidFill>
                  <a:schemeClr val="tx1"/>
                </a:solidFill>
              </a:rPr>
              <a:t>dữ</a:t>
            </a:r>
            <a:r>
              <a:rPr lang="en-US" sz="2000" dirty="0">
                <a:solidFill>
                  <a:schemeClr val="tx1"/>
                </a:solidFill>
              </a:rPr>
              <a:t> </a:t>
            </a:r>
            <a:r>
              <a:rPr lang="en-US" sz="2000" dirty="0" err="1">
                <a:solidFill>
                  <a:schemeClr val="tx1"/>
                </a:solidFill>
              </a:rPr>
              <a:t>liệu</a:t>
            </a:r>
            <a:r>
              <a:rPr lang="en-US" sz="2000" dirty="0">
                <a:solidFill>
                  <a:schemeClr val="tx1"/>
                </a:solidFill>
              </a:rPr>
              <a:t> </a:t>
            </a:r>
            <a:r>
              <a:rPr lang="en-US" sz="2000" dirty="0" err="1">
                <a:solidFill>
                  <a:schemeClr val="tx1"/>
                </a:solidFill>
              </a:rPr>
              <a:t>đa</a:t>
            </a:r>
            <a:r>
              <a:rPr lang="en-US" sz="2000" dirty="0">
                <a:solidFill>
                  <a:schemeClr val="tx1"/>
                </a:solidFill>
              </a:rPr>
              <a:t> </a:t>
            </a:r>
            <a:r>
              <a:rPr lang="en-US" sz="2000" dirty="0" err="1">
                <a:solidFill>
                  <a:schemeClr val="tx1"/>
                </a:solidFill>
              </a:rPr>
              <a:t>nguồn</a:t>
            </a:r>
            <a:r>
              <a:rPr lang="en-US" sz="2000" dirty="0">
                <a:solidFill>
                  <a:schemeClr val="tx1"/>
                </a:solidFill>
              </a:rPr>
              <a:t>: Sentinel-1 (</a:t>
            </a:r>
            <a:r>
              <a:rPr lang="en-US" sz="2000" dirty="0" err="1">
                <a:solidFill>
                  <a:schemeClr val="tx1"/>
                </a:solidFill>
              </a:rPr>
              <a:t>ra-đa</a:t>
            </a:r>
            <a:r>
              <a:rPr lang="en-US" sz="2000" dirty="0">
                <a:solidFill>
                  <a:schemeClr val="tx1"/>
                </a:solidFill>
              </a:rPr>
              <a:t>) + Sentinel-2 (</a:t>
            </a:r>
            <a:r>
              <a:rPr lang="en-US" sz="2000" dirty="0" err="1">
                <a:solidFill>
                  <a:schemeClr val="tx1"/>
                </a:solidFill>
              </a:rPr>
              <a:t>quang</a:t>
            </a:r>
            <a:r>
              <a:rPr lang="en-US" sz="2000" dirty="0">
                <a:solidFill>
                  <a:schemeClr val="tx1"/>
                </a:solidFill>
              </a:rPr>
              <a:t> </a:t>
            </a:r>
            <a:r>
              <a:rPr lang="en-US" sz="2000" dirty="0" err="1">
                <a:solidFill>
                  <a:schemeClr val="tx1"/>
                </a:solidFill>
              </a:rPr>
              <a:t>học</a:t>
            </a:r>
            <a:r>
              <a:rPr lang="en-US" sz="2000" dirty="0">
                <a:solidFill>
                  <a:schemeClr val="tx1"/>
                </a:solidFill>
              </a:rPr>
              <a:t>)</a:t>
            </a:r>
          </a:p>
        </p:txBody>
      </p:sp>
      <p:sp>
        <p:nvSpPr>
          <p:cNvPr id="36" name="Rounded Rectangle 35">
            <a:extLst>
              <a:ext uri="{FF2B5EF4-FFF2-40B4-BE49-F238E27FC236}">
                <a16:creationId xmlns:a16="http://schemas.microsoft.com/office/drawing/2014/main" id="{8B244391-FCDC-97AD-202A-362182180577}"/>
              </a:ext>
            </a:extLst>
          </p:cNvPr>
          <p:cNvSpPr/>
          <p:nvPr/>
        </p:nvSpPr>
        <p:spPr>
          <a:xfrm>
            <a:off x="6244371" y="1661004"/>
            <a:ext cx="2736000" cy="2340000"/>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bg1"/>
                </a:solidFill>
              </a:rPr>
              <a:t>Xây</a:t>
            </a:r>
            <a:r>
              <a:rPr lang="en-US" sz="2000" dirty="0">
                <a:solidFill>
                  <a:schemeClr val="bg1"/>
                </a:solidFill>
              </a:rPr>
              <a:t> </a:t>
            </a:r>
            <a:r>
              <a:rPr lang="en-US" sz="2000" dirty="0" err="1">
                <a:solidFill>
                  <a:schemeClr val="bg1"/>
                </a:solidFill>
              </a:rPr>
              <a:t>dựng</a:t>
            </a:r>
            <a:r>
              <a:rPr lang="en-US" sz="2000" dirty="0">
                <a:solidFill>
                  <a:schemeClr val="bg1"/>
                </a:solidFill>
              </a:rPr>
              <a:t> </a:t>
            </a:r>
            <a:r>
              <a:rPr lang="en-US" sz="2000" dirty="0" err="1">
                <a:solidFill>
                  <a:schemeClr val="bg1"/>
                </a:solidFill>
              </a:rPr>
              <a:t>bộ</a:t>
            </a:r>
            <a:r>
              <a:rPr lang="en-US" sz="2000" dirty="0">
                <a:solidFill>
                  <a:schemeClr val="bg1"/>
                </a:solidFill>
              </a:rPr>
              <a:t> </a:t>
            </a:r>
            <a:r>
              <a:rPr lang="en-US" sz="2000" dirty="0" err="1">
                <a:solidFill>
                  <a:schemeClr val="bg1"/>
                </a:solidFill>
              </a:rPr>
              <a:t>dữ</a:t>
            </a:r>
            <a:r>
              <a:rPr lang="en-US" sz="2000" dirty="0">
                <a:solidFill>
                  <a:schemeClr val="bg1"/>
                </a:solidFill>
              </a:rPr>
              <a:t> </a:t>
            </a:r>
            <a:r>
              <a:rPr lang="en-US" sz="2000" dirty="0" err="1">
                <a:solidFill>
                  <a:schemeClr val="bg1"/>
                </a:solidFill>
              </a:rPr>
              <a:t>liệu</a:t>
            </a:r>
            <a:r>
              <a:rPr lang="en-US" sz="2000" dirty="0">
                <a:solidFill>
                  <a:schemeClr val="bg1"/>
                </a:solidFill>
              </a:rPr>
              <a:t> </a:t>
            </a:r>
            <a:r>
              <a:rPr lang="en-US" sz="2000" dirty="0" err="1">
                <a:solidFill>
                  <a:schemeClr val="bg1"/>
                </a:solidFill>
              </a:rPr>
              <a:t>huấn</a:t>
            </a:r>
            <a:r>
              <a:rPr lang="en-US" sz="2000" dirty="0">
                <a:solidFill>
                  <a:schemeClr val="bg1"/>
                </a:solidFill>
              </a:rPr>
              <a:t> </a:t>
            </a:r>
            <a:r>
              <a:rPr lang="en-US" sz="2000" dirty="0" err="1">
                <a:solidFill>
                  <a:schemeClr val="bg1"/>
                </a:solidFill>
              </a:rPr>
              <a:t>luyện</a:t>
            </a:r>
            <a:r>
              <a:rPr lang="en-US" sz="2000" dirty="0">
                <a:solidFill>
                  <a:schemeClr val="bg1"/>
                </a:solidFill>
              </a:rPr>
              <a:t> </a:t>
            </a:r>
            <a:r>
              <a:rPr lang="en-US" sz="2000" dirty="0" err="1">
                <a:solidFill>
                  <a:schemeClr val="bg1"/>
                </a:solidFill>
              </a:rPr>
              <a:t>từ</a:t>
            </a:r>
            <a:r>
              <a:rPr lang="en-US" sz="2000" dirty="0">
                <a:solidFill>
                  <a:schemeClr val="bg1"/>
                </a:solidFill>
              </a:rPr>
              <a:t> </a:t>
            </a:r>
            <a:r>
              <a:rPr lang="en-US" sz="2000" dirty="0" err="1">
                <a:solidFill>
                  <a:schemeClr val="bg1"/>
                </a:solidFill>
              </a:rPr>
              <a:t>ảnh</a:t>
            </a:r>
            <a:r>
              <a:rPr lang="en-US" sz="2000" dirty="0">
                <a:solidFill>
                  <a:schemeClr val="bg1"/>
                </a:solidFill>
              </a:rPr>
              <a:t> </a:t>
            </a:r>
            <a:r>
              <a:rPr lang="en-US" sz="2000" dirty="0" err="1">
                <a:solidFill>
                  <a:schemeClr val="bg1"/>
                </a:solidFill>
              </a:rPr>
              <a:t>vệ</a:t>
            </a:r>
            <a:r>
              <a:rPr lang="en-US" sz="2000" dirty="0">
                <a:solidFill>
                  <a:schemeClr val="bg1"/>
                </a:solidFill>
              </a:rPr>
              <a:t> </a:t>
            </a:r>
            <a:r>
              <a:rPr lang="en-US" sz="2000" dirty="0" err="1">
                <a:solidFill>
                  <a:schemeClr val="bg1"/>
                </a:solidFill>
              </a:rPr>
              <a:t>tinh</a:t>
            </a:r>
            <a:r>
              <a:rPr lang="en-US" sz="2000" dirty="0">
                <a:solidFill>
                  <a:schemeClr val="bg1"/>
                </a:solidFill>
              </a:rPr>
              <a:t> </a:t>
            </a:r>
            <a:r>
              <a:rPr lang="en-US" sz="2000" dirty="0" err="1">
                <a:solidFill>
                  <a:schemeClr val="bg1"/>
                </a:solidFill>
              </a:rPr>
              <a:t>đa</a:t>
            </a:r>
            <a:r>
              <a:rPr lang="en-US" sz="2000" dirty="0">
                <a:solidFill>
                  <a:schemeClr val="bg1"/>
                </a:solidFill>
              </a:rPr>
              <a:t> </a:t>
            </a:r>
            <a:r>
              <a:rPr lang="en-US" sz="2000" dirty="0" err="1">
                <a:solidFill>
                  <a:schemeClr val="bg1"/>
                </a:solidFill>
              </a:rPr>
              <a:t>thời</a:t>
            </a:r>
            <a:r>
              <a:rPr lang="en-US" sz="2000" dirty="0">
                <a:solidFill>
                  <a:schemeClr val="bg1"/>
                </a:solidFill>
              </a:rPr>
              <a:t> </a:t>
            </a:r>
            <a:r>
              <a:rPr lang="en-US" sz="2000" dirty="0" err="1">
                <a:solidFill>
                  <a:schemeClr val="bg1"/>
                </a:solidFill>
              </a:rPr>
              <a:t>gian</a:t>
            </a:r>
            <a:endParaRPr lang="en-US" sz="2000" dirty="0">
              <a:solidFill>
                <a:schemeClr val="bg1"/>
              </a:solidFill>
            </a:endParaRPr>
          </a:p>
        </p:txBody>
      </p:sp>
      <p:sp>
        <p:nvSpPr>
          <p:cNvPr id="37" name="Rounded Rectangle 36">
            <a:extLst>
              <a:ext uri="{FF2B5EF4-FFF2-40B4-BE49-F238E27FC236}">
                <a16:creationId xmlns:a16="http://schemas.microsoft.com/office/drawing/2014/main" id="{B7D8EC1D-1827-0342-55CE-633EC60CCB8A}"/>
              </a:ext>
            </a:extLst>
          </p:cNvPr>
          <p:cNvSpPr/>
          <p:nvPr/>
        </p:nvSpPr>
        <p:spPr>
          <a:xfrm>
            <a:off x="9125118" y="1661004"/>
            <a:ext cx="2736000" cy="2340000"/>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bg1"/>
                </a:solidFill>
              </a:rPr>
              <a:t>Thiết</a:t>
            </a:r>
            <a:r>
              <a:rPr lang="en-US" sz="2000" dirty="0">
                <a:solidFill>
                  <a:schemeClr val="bg1"/>
                </a:solidFill>
              </a:rPr>
              <a:t> </a:t>
            </a:r>
            <a:r>
              <a:rPr lang="en-US" sz="2000" dirty="0" err="1">
                <a:solidFill>
                  <a:schemeClr val="bg1"/>
                </a:solidFill>
              </a:rPr>
              <a:t>kế</a:t>
            </a:r>
            <a:r>
              <a:rPr lang="en-US" sz="2000" dirty="0">
                <a:solidFill>
                  <a:schemeClr val="bg1"/>
                </a:solidFill>
              </a:rPr>
              <a:t> </a:t>
            </a:r>
            <a:r>
              <a:rPr lang="en-US" sz="2000" dirty="0" err="1">
                <a:solidFill>
                  <a:schemeClr val="bg1"/>
                </a:solidFill>
              </a:rPr>
              <a:t>kiến</a:t>
            </a:r>
            <a:r>
              <a:rPr lang="en-US" sz="2000" dirty="0">
                <a:solidFill>
                  <a:schemeClr val="bg1"/>
                </a:solidFill>
              </a:rPr>
              <a:t> </a:t>
            </a:r>
            <a:r>
              <a:rPr lang="en-US" sz="2000" dirty="0" err="1">
                <a:solidFill>
                  <a:schemeClr val="bg1"/>
                </a:solidFill>
              </a:rPr>
              <a:t>trúc</a:t>
            </a:r>
            <a:r>
              <a:rPr lang="en-US" sz="2000" dirty="0">
                <a:solidFill>
                  <a:schemeClr val="bg1"/>
                </a:solidFill>
              </a:rPr>
              <a:t> CNN </a:t>
            </a:r>
            <a:r>
              <a:rPr lang="en-US" sz="2000" dirty="0" err="1">
                <a:solidFill>
                  <a:schemeClr val="bg1"/>
                </a:solidFill>
              </a:rPr>
              <a:t>phù</a:t>
            </a:r>
            <a:r>
              <a:rPr lang="en-US" sz="2000" dirty="0">
                <a:solidFill>
                  <a:schemeClr val="bg1"/>
                </a:solidFill>
              </a:rPr>
              <a:t> </a:t>
            </a:r>
            <a:r>
              <a:rPr lang="en-US" sz="2000" dirty="0" err="1">
                <a:solidFill>
                  <a:schemeClr val="bg1"/>
                </a:solidFill>
              </a:rPr>
              <a:t>hợp</a:t>
            </a:r>
            <a:r>
              <a:rPr lang="en-US" sz="2000" dirty="0">
                <a:solidFill>
                  <a:schemeClr val="bg1"/>
                </a:solidFill>
              </a:rPr>
              <a:t> </a:t>
            </a:r>
            <a:r>
              <a:rPr lang="en-US" sz="2000" dirty="0" err="1">
                <a:solidFill>
                  <a:schemeClr val="bg1"/>
                </a:solidFill>
              </a:rPr>
              <a:t>với</a:t>
            </a:r>
            <a:r>
              <a:rPr lang="en-US" sz="2000" dirty="0">
                <a:solidFill>
                  <a:schemeClr val="bg1"/>
                </a:solidFill>
              </a:rPr>
              <a:t> </a:t>
            </a:r>
            <a:r>
              <a:rPr lang="en-US" sz="2000" dirty="0" err="1">
                <a:solidFill>
                  <a:schemeClr val="bg1"/>
                </a:solidFill>
              </a:rPr>
              <a:t>bộ</a:t>
            </a:r>
            <a:r>
              <a:rPr lang="en-US" sz="2000" dirty="0">
                <a:solidFill>
                  <a:schemeClr val="bg1"/>
                </a:solidFill>
              </a:rPr>
              <a:t> </a:t>
            </a:r>
            <a:r>
              <a:rPr lang="en-US" sz="2000" dirty="0" err="1">
                <a:solidFill>
                  <a:schemeClr val="bg1"/>
                </a:solidFill>
              </a:rPr>
              <a:t>dữ</a:t>
            </a:r>
            <a:r>
              <a:rPr lang="en-US" sz="2000" dirty="0">
                <a:solidFill>
                  <a:schemeClr val="bg1"/>
                </a:solidFill>
              </a:rPr>
              <a:t> </a:t>
            </a:r>
            <a:r>
              <a:rPr lang="en-US" sz="2000" dirty="0" err="1">
                <a:solidFill>
                  <a:schemeClr val="bg1"/>
                </a:solidFill>
              </a:rPr>
              <a:t>liệu</a:t>
            </a:r>
            <a:r>
              <a:rPr lang="en-US" sz="2000" dirty="0">
                <a:solidFill>
                  <a:schemeClr val="bg1"/>
                </a:solidFill>
              </a:rPr>
              <a:t> </a:t>
            </a:r>
            <a:r>
              <a:rPr lang="en-US" sz="2000" dirty="0" err="1">
                <a:solidFill>
                  <a:schemeClr val="bg1"/>
                </a:solidFill>
              </a:rPr>
              <a:t>quy</a:t>
            </a:r>
            <a:r>
              <a:rPr lang="en-US" sz="2000" dirty="0">
                <a:solidFill>
                  <a:schemeClr val="bg1"/>
                </a:solidFill>
              </a:rPr>
              <a:t> </a:t>
            </a:r>
            <a:r>
              <a:rPr lang="en-US" sz="2000" dirty="0" err="1">
                <a:solidFill>
                  <a:schemeClr val="bg1"/>
                </a:solidFill>
              </a:rPr>
              <a:t>mô</a:t>
            </a:r>
            <a:r>
              <a:rPr lang="en-US" sz="2000" dirty="0">
                <a:solidFill>
                  <a:schemeClr val="bg1"/>
                </a:solidFill>
              </a:rPr>
              <a:t> vừa</a:t>
            </a:r>
          </a:p>
        </p:txBody>
      </p:sp>
      <p:sp>
        <p:nvSpPr>
          <p:cNvPr id="38" name="Rounded Rectangle 37">
            <a:extLst>
              <a:ext uri="{FF2B5EF4-FFF2-40B4-BE49-F238E27FC236}">
                <a16:creationId xmlns:a16="http://schemas.microsoft.com/office/drawing/2014/main" id="{56306DE5-E12B-03E7-BC58-2170A336872A}"/>
              </a:ext>
            </a:extLst>
          </p:cNvPr>
          <p:cNvSpPr/>
          <p:nvPr/>
        </p:nvSpPr>
        <p:spPr>
          <a:xfrm>
            <a:off x="6244371" y="4143374"/>
            <a:ext cx="2736000" cy="2340000"/>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bg1"/>
                </a:solidFill>
              </a:rPr>
              <a:t>Đánh</a:t>
            </a:r>
            <a:r>
              <a:rPr lang="en-US" sz="2000" dirty="0">
                <a:solidFill>
                  <a:schemeClr val="bg1"/>
                </a:solidFill>
              </a:rPr>
              <a:t> </a:t>
            </a:r>
            <a:r>
              <a:rPr lang="en-US" sz="2000" dirty="0" err="1">
                <a:solidFill>
                  <a:schemeClr val="bg1"/>
                </a:solidFill>
              </a:rPr>
              <a:t>giá</a:t>
            </a:r>
            <a:r>
              <a:rPr lang="en-US" sz="2000" dirty="0">
                <a:solidFill>
                  <a:schemeClr val="bg1"/>
                </a:solidFill>
              </a:rPr>
              <a:t> </a:t>
            </a:r>
            <a:r>
              <a:rPr lang="en-US" sz="2000" dirty="0" err="1">
                <a:solidFill>
                  <a:schemeClr val="bg1"/>
                </a:solidFill>
              </a:rPr>
              <a:t>hiệu</a:t>
            </a:r>
            <a:r>
              <a:rPr lang="en-US" sz="2000" dirty="0">
                <a:solidFill>
                  <a:schemeClr val="bg1"/>
                </a:solidFill>
              </a:rPr>
              <a:t> </a:t>
            </a:r>
            <a:r>
              <a:rPr lang="en-US" sz="2000" dirty="0" err="1">
                <a:solidFill>
                  <a:schemeClr val="bg1"/>
                </a:solidFill>
              </a:rPr>
              <a:t>quả</a:t>
            </a:r>
            <a:r>
              <a:rPr lang="en-US" sz="2000" dirty="0">
                <a:solidFill>
                  <a:schemeClr val="bg1"/>
                </a:solidFill>
              </a:rPr>
              <a:t> </a:t>
            </a:r>
            <a:r>
              <a:rPr lang="en-US" sz="2000" dirty="0" err="1">
                <a:solidFill>
                  <a:schemeClr val="bg1"/>
                </a:solidFill>
              </a:rPr>
              <a:t>tích</a:t>
            </a:r>
            <a:r>
              <a:rPr lang="en-US" sz="2000" dirty="0">
                <a:solidFill>
                  <a:schemeClr val="bg1"/>
                </a:solidFill>
              </a:rPr>
              <a:t> </a:t>
            </a:r>
            <a:r>
              <a:rPr lang="en-US" sz="2000" dirty="0" err="1">
                <a:solidFill>
                  <a:schemeClr val="bg1"/>
                </a:solidFill>
              </a:rPr>
              <a:t>hợp</a:t>
            </a:r>
            <a:r>
              <a:rPr lang="en-US" sz="2000" dirty="0">
                <a:solidFill>
                  <a:schemeClr val="bg1"/>
                </a:solidFill>
              </a:rPr>
              <a:t> </a:t>
            </a:r>
            <a:r>
              <a:rPr lang="en-US" sz="2000" dirty="0" err="1">
                <a:solidFill>
                  <a:schemeClr val="bg1"/>
                </a:solidFill>
              </a:rPr>
              <a:t>dữ</a:t>
            </a:r>
            <a:r>
              <a:rPr lang="en-US" sz="2000" dirty="0">
                <a:solidFill>
                  <a:schemeClr val="bg1"/>
                </a:solidFill>
              </a:rPr>
              <a:t> </a:t>
            </a:r>
            <a:r>
              <a:rPr lang="en-US" sz="2000" dirty="0" err="1">
                <a:solidFill>
                  <a:schemeClr val="bg1"/>
                </a:solidFill>
              </a:rPr>
              <a:t>liệu</a:t>
            </a:r>
            <a:r>
              <a:rPr lang="en-US" sz="2000" dirty="0">
                <a:solidFill>
                  <a:schemeClr val="bg1"/>
                </a:solidFill>
              </a:rPr>
              <a:t> </a:t>
            </a:r>
            <a:r>
              <a:rPr lang="en-US" sz="2000" dirty="0" err="1">
                <a:solidFill>
                  <a:schemeClr val="bg1"/>
                </a:solidFill>
              </a:rPr>
              <a:t>đa</a:t>
            </a:r>
            <a:r>
              <a:rPr lang="en-US" sz="2000" dirty="0">
                <a:solidFill>
                  <a:schemeClr val="bg1"/>
                </a:solidFill>
              </a:rPr>
              <a:t> </a:t>
            </a:r>
            <a:r>
              <a:rPr lang="en-US" sz="2000" dirty="0" err="1">
                <a:solidFill>
                  <a:schemeClr val="bg1"/>
                </a:solidFill>
              </a:rPr>
              <a:t>nguồn</a:t>
            </a:r>
            <a:endParaRPr lang="en-US" sz="2000" dirty="0">
              <a:solidFill>
                <a:schemeClr val="bg1"/>
              </a:solidFill>
            </a:endParaRPr>
          </a:p>
        </p:txBody>
      </p:sp>
      <p:sp>
        <p:nvSpPr>
          <p:cNvPr id="39" name="Rounded Rectangle 38">
            <a:extLst>
              <a:ext uri="{FF2B5EF4-FFF2-40B4-BE49-F238E27FC236}">
                <a16:creationId xmlns:a16="http://schemas.microsoft.com/office/drawing/2014/main" id="{B8F713EC-E1C2-6178-DF6E-E80C1088E991}"/>
              </a:ext>
            </a:extLst>
          </p:cNvPr>
          <p:cNvSpPr/>
          <p:nvPr/>
        </p:nvSpPr>
        <p:spPr>
          <a:xfrm>
            <a:off x="9125118" y="4143374"/>
            <a:ext cx="2736000" cy="2340000"/>
          </a:xfrm>
          <a:prstGeom prst="round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err="1"/>
              <a:t>Tạo</a:t>
            </a:r>
            <a:r>
              <a:rPr lang="en-US" sz="2000" dirty="0"/>
              <a:t> </a:t>
            </a:r>
            <a:r>
              <a:rPr lang="en-US" sz="2000" dirty="0" err="1"/>
              <a:t>bản</a:t>
            </a:r>
            <a:r>
              <a:rPr lang="en-US" sz="2000" dirty="0"/>
              <a:t> </a:t>
            </a:r>
            <a:r>
              <a:rPr lang="en-US" sz="2000" dirty="0" err="1"/>
              <a:t>đồ</a:t>
            </a:r>
            <a:r>
              <a:rPr lang="en-US" sz="2000" dirty="0"/>
              <a:t> </a:t>
            </a:r>
            <a:r>
              <a:rPr lang="en-US" sz="2000" dirty="0" err="1"/>
              <a:t>biến</a:t>
            </a:r>
            <a:r>
              <a:rPr lang="en-US" sz="2000" dirty="0"/>
              <a:t> </a:t>
            </a:r>
            <a:r>
              <a:rPr lang="en-US" sz="2000" dirty="0" err="1"/>
              <a:t>động</a:t>
            </a:r>
            <a:r>
              <a:rPr lang="en-US" sz="2000" dirty="0"/>
              <a:t> </a:t>
            </a:r>
            <a:r>
              <a:rPr lang="en-US" sz="2000" dirty="0" err="1"/>
              <a:t>rừng</a:t>
            </a:r>
            <a:r>
              <a:rPr lang="en-US" sz="2000" dirty="0"/>
              <a:t> </a:t>
            </a:r>
            <a:r>
              <a:rPr lang="en-US" sz="2000" dirty="0" err="1"/>
              <a:t>độ</a:t>
            </a:r>
            <a:r>
              <a:rPr lang="en-US" sz="2000" dirty="0"/>
              <a:t> </a:t>
            </a:r>
            <a:r>
              <a:rPr lang="en-US" sz="2000" dirty="0" err="1"/>
              <a:t>phân</a:t>
            </a:r>
            <a:r>
              <a:rPr lang="en-US" sz="2000" dirty="0"/>
              <a:t> </a:t>
            </a:r>
            <a:r>
              <a:rPr lang="en-US" sz="2000" dirty="0" err="1"/>
              <a:t>giải</a:t>
            </a:r>
            <a:r>
              <a:rPr lang="en-US" sz="2000" dirty="0"/>
              <a:t> 10m</a:t>
            </a:r>
          </a:p>
        </p:txBody>
      </p:sp>
      <p:sp>
        <p:nvSpPr>
          <p:cNvPr id="42" name="Right Arrow 41">
            <a:extLst>
              <a:ext uri="{FF2B5EF4-FFF2-40B4-BE49-F238E27FC236}">
                <a16:creationId xmlns:a16="http://schemas.microsoft.com/office/drawing/2014/main" id="{274186FD-C53B-3B71-7700-E502519896AF}"/>
              </a:ext>
            </a:extLst>
          </p:cNvPr>
          <p:cNvSpPr/>
          <p:nvPr/>
        </p:nvSpPr>
        <p:spPr>
          <a:xfrm>
            <a:off x="3883230" y="3804927"/>
            <a:ext cx="1033154" cy="676893"/>
          </a:xfrm>
          <a:prstGeom prst="rightArrow">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562847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C9BC15-C4A1-49F1-856A-E34DB2A93C6E}"/>
              </a:ext>
            </a:extLst>
          </p:cNvPr>
          <p:cNvSpPr>
            <a:spLocks noGrp="1"/>
          </p:cNvSpPr>
          <p:nvPr>
            <p:ph type="title"/>
          </p:nvPr>
        </p:nvSpPr>
        <p:spPr/>
        <p:txBody>
          <a:bodyPr/>
          <a:lstStyle/>
          <a:p>
            <a:r>
              <a:rPr lang="en-US" dirty="0"/>
              <a:t>Phạm vi </a:t>
            </a:r>
            <a:r>
              <a:rPr lang="en-US" dirty="0" err="1"/>
              <a:t>và</a:t>
            </a:r>
            <a:r>
              <a:rPr lang="en-US" dirty="0"/>
              <a:t> </a:t>
            </a:r>
            <a:r>
              <a:rPr lang="en-US" dirty="0" err="1"/>
              <a:t>đối</a:t>
            </a:r>
            <a:r>
              <a:rPr lang="en-US" dirty="0"/>
              <a:t> </a:t>
            </a:r>
            <a:r>
              <a:rPr lang="en-US" dirty="0" err="1"/>
              <a:t>tượng</a:t>
            </a:r>
            <a:r>
              <a:rPr lang="en-US" dirty="0"/>
              <a:t> </a:t>
            </a:r>
            <a:r>
              <a:rPr lang="en-US" dirty="0" err="1"/>
              <a:t>nghiên</a:t>
            </a:r>
            <a:r>
              <a:rPr lang="en-US" dirty="0"/>
              <a:t> </a:t>
            </a:r>
            <a:r>
              <a:rPr lang="en-US" dirty="0" err="1"/>
              <a:t>cứu</a:t>
            </a:r>
            <a:endParaRPr lang="en-US" dirty="0"/>
          </a:p>
        </p:txBody>
      </p:sp>
      <p:sp>
        <p:nvSpPr>
          <p:cNvPr id="6" name="TextBox 5">
            <a:extLst>
              <a:ext uri="{FF2B5EF4-FFF2-40B4-BE49-F238E27FC236}">
                <a16:creationId xmlns:a16="http://schemas.microsoft.com/office/drawing/2014/main" id="{48676DFE-F770-4360-BFF6-7A22B2D629B8}"/>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3</a:t>
            </a:r>
          </a:p>
        </p:txBody>
      </p:sp>
      <p:pic>
        <p:nvPicPr>
          <p:cNvPr id="25" name="Picture 24" descr="A map of a large island&#10;&#10;AI-generated content may be incorrect.">
            <a:extLst>
              <a:ext uri="{FF2B5EF4-FFF2-40B4-BE49-F238E27FC236}">
                <a16:creationId xmlns:a16="http://schemas.microsoft.com/office/drawing/2014/main" id="{36085F42-B1BC-FEAE-94C7-E5EDD0A865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8312" y="721829"/>
            <a:ext cx="5032806" cy="6046482"/>
          </a:xfrm>
          <a:prstGeom prst="rect">
            <a:avLst/>
          </a:prstGeom>
        </p:spPr>
      </p:pic>
      <p:sp>
        <p:nvSpPr>
          <p:cNvPr id="27" name="TextBox 26">
            <a:extLst>
              <a:ext uri="{FF2B5EF4-FFF2-40B4-BE49-F238E27FC236}">
                <a16:creationId xmlns:a16="http://schemas.microsoft.com/office/drawing/2014/main" id="{320895D4-E56B-1EDC-9E0B-B1650B20275E}"/>
              </a:ext>
            </a:extLst>
          </p:cNvPr>
          <p:cNvSpPr txBox="1"/>
          <p:nvPr/>
        </p:nvSpPr>
        <p:spPr>
          <a:xfrm>
            <a:off x="872526" y="1236299"/>
            <a:ext cx="6140302" cy="3477875"/>
          </a:xfrm>
          <a:prstGeom prst="rect">
            <a:avLst/>
          </a:prstGeom>
          <a:noFill/>
        </p:spPr>
        <p:txBody>
          <a:bodyPr wrap="square">
            <a:spAutoFit/>
          </a:bodyPr>
          <a:lstStyle/>
          <a:p>
            <a:r>
              <a:rPr lang="vi-VN" sz="2000" b="1" dirty="0"/>
              <a:t>Vùng nghiên cứu:</a:t>
            </a:r>
          </a:p>
          <a:p>
            <a:pPr marL="285750" indent="-285750">
              <a:buFont typeface="Arial" panose="020B0604020202020204" pitchFamily="34" charset="0"/>
              <a:buChar char="•"/>
            </a:pPr>
            <a:r>
              <a:rPr lang="vi-VN" sz="2000" dirty="0"/>
              <a:t>Ranh giới lâm nghiệp tỉnh Cà Mau mới</a:t>
            </a:r>
          </a:p>
          <a:p>
            <a:pPr marL="285750" indent="-285750">
              <a:buFont typeface="Arial" panose="020B0604020202020204" pitchFamily="34" charset="0"/>
              <a:buChar char="•"/>
            </a:pPr>
            <a:r>
              <a:rPr lang="vi-VN" sz="2000" dirty="0"/>
              <a:t>Diện tích: 170.179 ha </a:t>
            </a:r>
          </a:p>
          <a:p>
            <a:r>
              <a:rPr lang="vi-VN" sz="2000" b="1" dirty="0"/>
              <a:t>Thời gian:</a:t>
            </a:r>
          </a:p>
          <a:p>
            <a:pPr marL="285750" indent="-285750">
              <a:buFont typeface="Arial" panose="020B0604020202020204" pitchFamily="34" charset="0"/>
              <a:buChar char="•"/>
            </a:pPr>
            <a:r>
              <a:rPr lang="vi-VN" sz="2000" dirty="0"/>
              <a:t>Kỳ trước: 01/2024</a:t>
            </a:r>
          </a:p>
          <a:p>
            <a:pPr marL="285750" indent="-285750">
              <a:buFont typeface="Arial" panose="020B0604020202020204" pitchFamily="34" charset="0"/>
              <a:buChar char="•"/>
            </a:pPr>
            <a:r>
              <a:rPr lang="vi-VN" sz="2000" dirty="0"/>
              <a:t>Kỳ sau: 02/2025</a:t>
            </a:r>
          </a:p>
          <a:p>
            <a:r>
              <a:rPr lang="vi-VN" sz="2000" b="1" dirty="0"/>
              <a:t>4 lớp phân loại:</a:t>
            </a:r>
          </a:p>
          <a:p>
            <a:pPr marL="285750" indent="-285750">
              <a:buFont typeface="Arial" panose="020B0604020202020204" pitchFamily="34" charset="0"/>
              <a:buChar char="•"/>
            </a:pPr>
            <a:r>
              <a:rPr lang="vi-VN" sz="2000" dirty="0"/>
              <a:t>Rừng ổn định</a:t>
            </a:r>
          </a:p>
          <a:p>
            <a:pPr marL="285750" indent="-285750">
              <a:buFont typeface="Arial" panose="020B0604020202020204" pitchFamily="34" charset="0"/>
              <a:buChar char="•"/>
            </a:pPr>
            <a:r>
              <a:rPr lang="vi-VN" sz="2000" dirty="0"/>
              <a:t>Mất rừng</a:t>
            </a:r>
          </a:p>
          <a:p>
            <a:pPr marL="285750" indent="-285750">
              <a:buFont typeface="Arial" panose="020B0604020202020204" pitchFamily="34" charset="0"/>
              <a:buChar char="•"/>
            </a:pPr>
            <a:r>
              <a:rPr lang="vi-VN" sz="2000" dirty="0"/>
              <a:t>Phi rừng</a:t>
            </a:r>
          </a:p>
          <a:p>
            <a:pPr marL="285750" indent="-285750">
              <a:buFont typeface="Arial" panose="020B0604020202020204" pitchFamily="34" charset="0"/>
              <a:buChar char="•"/>
            </a:pPr>
            <a:r>
              <a:rPr lang="vi-VN" sz="2000" dirty="0"/>
              <a:t>Phục hồi rừng</a:t>
            </a:r>
            <a:endParaRPr lang="en-VN" sz="2000" dirty="0"/>
          </a:p>
        </p:txBody>
      </p:sp>
    </p:spTree>
    <p:extLst>
      <p:ext uri="{BB962C8B-B14F-4D97-AF65-F5344CB8AC3E}">
        <p14:creationId xmlns:p14="http://schemas.microsoft.com/office/powerpoint/2010/main" val="1438367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0C6C32-9C72-4A34-10F9-6A472CA3D07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47AC5C8-8A06-3DBB-4DAA-D8E1F1F3C72B}"/>
              </a:ext>
            </a:extLst>
          </p:cNvPr>
          <p:cNvSpPr>
            <a:spLocks noGrp="1"/>
          </p:cNvSpPr>
          <p:nvPr>
            <p:ph type="title"/>
          </p:nvPr>
        </p:nvSpPr>
        <p:spPr/>
        <p:txBody>
          <a:bodyPr/>
          <a:lstStyle/>
          <a:p>
            <a:r>
              <a:rPr lang="en-US" dirty="0" err="1"/>
              <a:t>Bộ</a:t>
            </a:r>
            <a:r>
              <a:rPr lang="en-US" dirty="0"/>
              <a:t> </a:t>
            </a:r>
            <a:r>
              <a:rPr lang="en-US" dirty="0" err="1"/>
              <a:t>dữ</a:t>
            </a:r>
            <a:r>
              <a:rPr lang="en-US" dirty="0"/>
              <a:t> </a:t>
            </a:r>
            <a:r>
              <a:rPr lang="en-US" dirty="0" err="1"/>
              <a:t>liệu</a:t>
            </a:r>
            <a:endParaRPr lang="en-US" dirty="0"/>
          </a:p>
        </p:txBody>
      </p:sp>
      <p:sp>
        <p:nvSpPr>
          <p:cNvPr id="6" name="TextBox 5">
            <a:extLst>
              <a:ext uri="{FF2B5EF4-FFF2-40B4-BE49-F238E27FC236}">
                <a16:creationId xmlns:a16="http://schemas.microsoft.com/office/drawing/2014/main" id="{7703546A-9C32-8EA7-056D-9C416EF4D692}"/>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4</a:t>
            </a:r>
          </a:p>
        </p:txBody>
      </p:sp>
      <p:sp>
        <p:nvSpPr>
          <p:cNvPr id="9" name="TextBox 8">
            <a:extLst>
              <a:ext uri="{FF2B5EF4-FFF2-40B4-BE49-F238E27FC236}">
                <a16:creationId xmlns:a16="http://schemas.microsoft.com/office/drawing/2014/main" id="{F851535E-ADD0-1BE8-14FF-143440087ADF}"/>
              </a:ext>
            </a:extLst>
          </p:cNvPr>
          <p:cNvSpPr txBox="1"/>
          <p:nvPr/>
        </p:nvSpPr>
        <p:spPr>
          <a:xfrm>
            <a:off x="550983" y="1073725"/>
            <a:ext cx="4563277" cy="3416320"/>
          </a:xfrm>
          <a:prstGeom prst="rect">
            <a:avLst/>
          </a:prstGeom>
          <a:noFill/>
        </p:spPr>
        <p:txBody>
          <a:bodyPr wrap="square">
            <a:spAutoFit/>
          </a:bodyPr>
          <a:lstStyle/>
          <a:p>
            <a:r>
              <a:rPr lang="vi-VN" b="1"/>
              <a:t>Dữ liệu viễn thám đa nguồn (S1 + S2):</a:t>
            </a:r>
          </a:p>
          <a:p>
            <a:r>
              <a:rPr lang="vi-VN"/>
              <a:t>Sentinel-2: Dải phổ, các chỉ số thực vật:</a:t>
            </a:r>
          </a:p>
          <a:p>
            <a:pPr marL="285750" indent="-285750">
              <a:buFont typeface="Arial" panose="020B0604020202020204" pitchFamily="34" charset="0"/>
              <a:buChar char="•"/>
            </a:pPr>
            <a:r>
              <a:rPr lang="vi-VN"/>
              <a:t>B4, B8, B11, B12</a:t>
            </a:r>
          </a:p>
          <a:p>
            <a:pPr marL="285750" indent="-285750">
              <a:buFont typeface="Arial" panose="020B0604020202020204" pitchFamily="34" charset="0"/>
              <a:buChar char="•"/>
            </a:pPr>
            <a:r>
              <a:rPr lang="vi-VN"/>
              <a:t>NDVI, NBR, NDMI</a:t>
            </a:r>
          </a:p>
          <a:p>
            <a:r>
              <a:rPr lang="vi-VN"/>
              <a:t>Sentinel-1: Cấu trúc tán lá, xuyên mây:</a:t>
            </a:r>
          </a:p>
          <a:p>
            <a:pPr marL="285750" indent="-285750">
              <a:buFont typeface="Arial" panose="020B0604020202020204" pitchFamily="34" charset="0"/>
              <a:buChar char="•"/>
            </a:pPr>
            <a:r>
              <a:rPr lang="vi-VN"/>
              <a:t>VV, VH</a:t>
            </a:r>
          </a:p>
          <a:p>
            <a:r>
              <a:rPr lang="vi-VN"/>
              <a:t>→ Bổ sung cho nhau</a:t>
            </a:r>
          </a:p>
          <a:p>
            <a:r>
              <a:rPr lang="vi-VN" b="1"/>
              <a:t>Kết hợp đa thời gian (T1 + T2 + </a:t>
            </a:r>
            <a:r>
              <a:rPr lang="el-GR" b="1"/>
              <a:t>Δ):</a:t>
            </a:r>
          </a:p>
          <a:p>
            <a:r>
              <a:rPr lang="vi-VN"/>
              <a:t>T1, T2: Trạng thái tuyệt đối</a:t>
            </a:r>
          </a:p>
          <a:p>
            <a:r>
              <a:rPr lang="vi-VN"/>
              <a:t>Delta: Xu hướng biến động</a:t>
            </a:r>
          </a:p>
          <a:p>
            <a:r>
              <a:rPr lang="vi-VN" b="1"/>
              <a:t>Dữ liệu huấn luyện:</a:t>
            </a:r>
          </a:p>
          <a:p>
            <a:pPr marL="285750" indent="-285750">
              <a:buFont typeface="Arial" panose="020B0604020202020204" pitchFamily="34" charset="0"/>
              <a:buChar char="•"/>
            </a:pPr>
            <a:r>
              <a:rPr lang="vi-VN"/>
              <a:t>2.630 mẫu, cân bằng 4 lớp</a:t>
            </a:r>
          </a:p>
        </p:txBody>
      </p:sp>
      <p:graphicFrame>
        <p:nvGraphicFramePr>
          <p:cNvPr id="2" name="Table 1">
            <a:extLst>
              <a:ext uri="{FF2B5EF4-FFF2-40B4-BE49-F238E27FC236}">
                <a16:creationId xmlns:a16="http://schemas.microsoft.com/office/drawing/2014/main" id="{F31B0545-A8DE-18A6-F199-0D4850062EF8}"/>
              </a:ext>
            </a:extLst>
          </p:cNvPr>
          <p:cNvGraphicFramePr>
            <a:graphicFrameLocks noGrp="1"/>
          </p:cNvGraphicFramePr>
          <p:nvPr>
            <p:extLst>
              <p:ext uri="{D42A27DB-BD31-4B8C-83A1-F6EECF244321}">
                <p14:modId xmlns:p14="http://schemas.microsoft.com/office/powerpoint/2010/main" val="836532500"/>
              </p:ext>
            </p:extLst>
          </p:nvPr>
        </p:nvGraphicFramePr>
        <p:xfrm>
          <a:off x="5270697" y="1229962"/>
          <a:ext cx="6370320" cy="2595880"/>
        </p:xfrm>
        <a:graphic>
          <a:graphicData uri="http://schemas.openxmlformats.org/drawingml/2006/table">
            <a:tbl>
              <a:tblPr firstRow="1" bandRow="1">
                <a:tableStyleId>{69012ECD-51FC-41F1-AA8D-1B2483CD663E}</a:tableStyleId>
              </a:tblPr>
              <a:tblGrid>
                <a:gridCol w="2278380">
                  <a:extLst>
                    <a:ext uri="{9D8B030D-6E8A-4147-A177-3AD203B41FA5}">
                      <a16:colId xmlns:a16="http://schemas.microsoft.com/office/drawing/2014/main" val="118731421"/>
                    </a:ext>
                  </a:extLst>
                </a:gridCol>
                <a:gridCol w="1484630">
                  <a:extLst>
                    <a:ext uri="{9D8B030D-6E8A-4147-A177-3AD203B41FA5}">
                      <a16:colId xmlns:a16="http://schemas.microsoft.com/office/drawing/2014/main" val="969029698"/>
                    </a:ext>
                  </a:extLst>
                </a:gridCol>
                <a:gridCol w="1338580">
                  <a:extLst>
                    <a:ext uri="{9D8B030D-6E8A-4147-A177-3AD203B41FA5}">
                      <a16:colId xmlns:a16="http://schemas.microsoft.com/office/drawing/2014/main" val="1647928507"/>
                    </a:ext>
                  </a:extLst>
                </a:gridCol>
                <a:gridCol w="1268730">
                  <a:extLst>
                    <a:ext uri="{9D8B030D-6E8A-4147-A177-3AD203B41FA5}">
                      <a16:colId xmlns:a16="http://schemas.microsoft.com/office/drawing/2014/main" val="145066990"/>
                    </a:ext>
                  </a:extLst>
                </a:gridCol>
              </a:tblGrid>
              <a:tr h="370840">
                <a:tc>
                  <a:txBody>
                    <a:bodyPr/>
                    <a:lstStyle/>
                    <a:p>
                      <a:pPr algn="ctr"/>
                      <a:r>
                        <a:rPr lang="en-VN"/>
                        <a:t>Nguồn dữ liệu</a:t>
                      </a:r>
                    </a:p>
                  </a:txBody>
                  <a:tcPr>
                    <a:solidFill>
                      <a:srgbClr val="002060"/>
                    </a:solidFill>
                  </a:tcPr>
                </a:tc>
                <a:tc>
                  <a:txBody>
                    <a:bodyPr/>
                    <a:lstStyle/>
                    <a:p>
                      <a:pPr algn="ctr"/>
                      <a:r>
                        <a:rPr lang="en-VN"/>
                        <a:t>Độ phân giải</a:t>
                      </a:r>
                    </a:p>
                  </a:txBody>
                  <a:tcPr>
                    <a:solidFill>
                      <a:srgbClr val="002060"/>
                    </a:solidFill>
                  </a:tcPr>
                </a:tc>
                <a:tc>
                  <a:txBody>
                    <a:bodyPr/>
                    <a:lstStyle/>
                    <a:p>
                      <a:pPr algn="ctr"/>
                      <a:r>
                        <a:rPr lang="en-VN"/>
                        <a:t>Kỳ ảnh</a:t>
                      </a:r>
                    </a:p>
                  </a:txBody>
                  <a:tcPr>
                    <a:solidFill>
                      <a:srgbClr val="002060"/>
                    </a:solidFill>
                  </a:tcPr>
                </a:tc>
                <a:tc>
                  <a:txBody>
                    <a:bodyPr/>
                    <a:lstStyle/>
                    <a:p>
                      <a:pPr algn="ctr"/>
                      <a:r>
                        <a:rPr lang="en-VN"/>
                        <a:t>Số lượng</a:t>
                      </a:r>
                    </a:p>
                  </a:txBody>
                  <a:tcPr>
                    <a:solidFill>
                      <a:srgbClr val="002060"/>
                    </a:solidFill>
                  </a:tcPr>
                </a:tc>
                <a:extLst>
                  <a:ext uri="{0D108BD9-81ED-4DB2-BD59-A6C34878D82A}">
                    <a16:rowId xmlns:a16="http://schemas.microsoft.com/office/drawing/2014/main" val="28746882"/>
                  </a:ext>
                </a:extLst>
              </a:tr>
              <a:tr h="370840">
                <a:tc>
                  <a:txBody>
                    <a:bodyPr/>
                    <a:lstStyle/>
                    <a:p>
                      <a:r>
                        <a:rPr lang="vi-VN"/>
                        <a:t>Sentinel-2 trước </a:t>
                      </a:r>
                      <a:endParaRPr lang="en-VN"/>
                    </a:p>
                  </a:txBody>
                  <a:tcPr/>
                </a:tc>
                <a:tc>
                  <a:txBody>
                    <a:bodyPr/>
                    <a:lstStyle/>
                    <a:p>
                      <a:pPr algn="ctr"/>
                      <a:r>
                        <a:rPr lang="en-US"/>
                        <a:t>10m </a:t>
                      </a:r>
                      <a:endParaRPr lang="en-VN"/>
                    </a:p>
                  </a:txBody>
                  <a:tcPr/>
                </a:tc>
                <a:tc>
                  <a:txBody>
                    <a:bodyPr/>
                    <a:lstStyle/>
                    <a:p>
                      <a:pPr algn="ctr"/>
                      <a:r>
                        <a:rPr lang="en-VN"/>
                        <a:t>30/01/2024 </a:t>
                      </a:r>
                    </a:p>
                  </a:txBody>
                  <a:tcPr/>
                </a:tc>
                <a:tc>
                  <a:txBody>
                    <a:bodyPr/>
                    <a:lstStyle/>
                    <a:p>
                      <a:pPr algn="ctr"/>
                      <a:r>
                        <a:rPr lang="en-US"/>
                        <a:t>7 kênh</a:t>
                      </a:r>
                      <a:endParaRPr lang="en-VN"/>
                    </a:p>
                  </a:txBody>
                  <a:tcPr/>
                </a:tc>
                <a:extLst>
                  <a:ext uri="{0D108BD9-81ED-4DB2-BD59-A6C34878D82A}">
                    <a16:rowId xmlns:a16="http://schemas.microsoft.com/office/drawing/2014/main" val="2458781101"/>
                  </a:ext>
                </a:extLst>
              </a:tr>
              <a:tr h="370840">
                <a:tc>
                  <a:txBody>
                    <a:bodyPr/>
                    <a:lstStyle/>
                    <a:p>
                      <a:r>
                        <a:rPr lang="en-US"/>
                        <a:t>Sentinel-2 sau </a:t>
                      </a:r>
                      <a:endParaRPr lang="en-VN"/>
                    </a:p>
                  </a:txBody>
                  <a:tcPr/>
                </a:tc>
                <a:tc>
                  <a:txBody>
                    <a:bodyPr/>
                    <a:lstStyle/>
                    <a:p>
                      <a:pPr algn="ctr"/>
                      <a:r>
                        <a:rPr lang="en-US"/>
                        <a:t>10m </a:t>
                      </a:r>
                      <a:endParaRPr lang="en-VN"/>
                    </a:p>
                  </a:txBody>
                  <a:tcPr/>
                </a:tc>
                <a:tc>
                  <a:txBody>
                    <a:bodyPr/>
                    <a:lstStyle/>
                    <a:p>
                      <a:pPr algn="ctr"/>
                      <a:r>
                        <a:rPr lang="en-VN"/>
                        <a:t>28/02/2025 </a:t>
                      </a:r>
                    </a:p>
                  </a:txBody>
                  <a:tcPr/>
                </a:tc>
                <a:tc>
                  <a:txBody>
                    <a:bodyPr/>
                    <a:lstStyle/>
                    <a:p>
                      <a:pPr algn="ctr"/>
                      <a:r>
                        <a:rPr lang="en-US"/>
                        <a:t>7 kênh</a:t>
                      </a:r>
                      <a:endParaRPr lang="en-VN"/>
                    </a:p>
                  </a:txBody>
                  <a:tcPr/>
                </a:tc>
                <a:extLst>
                  <a:ext uri="{0D108BD9-81ED-4DB2-BD59-A6C34878D82A}">
                    <a16:rowId xmlns:a16="http://schemas.microsoft.com/office/drawing/2014/main" val="3214957048"/>
                  </a:ext>
                </a:extLst>
              </a:tr>
              <a:tr h="370840">
                <a:tc>
                  <a:txBody>
                    <a:bodyPr/>
                    <a:lstStyle/>
                    <a:p>
                      <a:r>
                        <a:rPr lang="vi-VN"/>
                        <a:t>Sentinel-1 trước </a:t>
                      </a:r>
                      <a:endParaRPr lang="en-VN"/>
                    </a:p>
                  </a:txBody>
                  <a:tcPr/>
                </a:tc>
                <a:tc>
                  <a:txBody>
                    <a:bodyPr/>
                    <a:lstStyle/>
                    <a:p>
                      <a:pPr algn="ctr"/>
                      <a:r>
                        <a:rPr lang="en-US"/>
                        <a:t>10m </a:t>
                      </a:r>
                      <a:endParaRPr lang="en-VN"/>
                    </a:p>
                  </a:txBody>
                  <a:tcPr/>
                </a:tc>
                <a:tc>
                  <a:txBody>
                    <a:bodyPr/>
                    <a:lstStyle/>
                    <a:p>
                      <a:pPr algn="ctr"/>
                      <a:r>
                        <a:rPr lang="en-VN"/>
                        <a:t>04/02/2024 </a:t>
                      </a:r>
                    </a:p>
                  </a:txBody>
                  <a:tcPr/>
                </a:tc>
                <a:tc>
                  <a:txBody>
                    <a:bodyPr/>
                    <a:lstStyle/>
                    <a:p>
                      <a:pPr algn="ctr"/>
                      <a:r>
                        <a:rPr lang="en-US"/>
                        <a:t>2 kênh</a:t>
                      </a:r>
                      <a:endParaRPr lang="en-VN"/>
                    </a:p>
                  </a:txBody>
                  <a:tcPr/>
                </a:tc>
                <a:extLst>
                  <a:ext uri="{0D108BD9-81ED-4DB2-BD59-A6C34878D82A}">
                    <a16:rowId xmlns:a16="http://schemas.microsoft.com/office/drawing/2014/main" val="2317769743"/>
                  </a:ext>
                </a:extLst>
              </a:tr>
              <a:tr h="370840">
                <a:tc>
                  <a:txBody>
                    <a:bodyPr/>
                    <a:lstStyle/>
                    <a:p>
                      <a:r>
                        <a:rPr lang="en-US"/>
                        <a:t>Sentinel-1 sau </a:t>
                      </a:r>
                      <a:endParaRPr lang="en-VN"/>
                    </a:p>
                  </a:txBody>
                  <a:tcPr/>
                </a:tc>
                <a:tc>
                  <a:txBody>
                    <a:bodyPr/>
                    <a:lstStyle/>
                    <a:p>
                      <a:pPr algn="ctr"/>
                      <a:r>
                        <a:rPr lang="en-US"/>
                        <a:t>10m </a:t>
                      </a:r>
                      <a:endParaRPr lang="en-VN"/>
                    </a:p>
                  </a:txBody>
                  <a:tcPr/>
                </a:tc>
                <a:tc>
                  <a:txBody>
                    <a:bodyPr/>
                    <a:lstStyle/>
                    <a:p>
                      <a:pPr algn="ctr"/>
                      <a:r>
                        <a:rPr lang="en-VN"/>
                        <a:t>22/02/2025 </a:t>
                      </a:r>
                    </a:p>
                  </a:txBody>
                  <a:tcPr/>
                </a:tc>
                <a:tc>
                  <a:txBody>
                    <a:bodyPr/>
                    <a:lstStyle/>
                    <a:p>
                      <a:pPr algn="ctr"/>
                      <a:r>
                        <a:rPr lang="en-US"/>
                        <a:t>2 kênh</a:t>
                      </a:r>
                      <a:endParaRPr lang="en-VN"/>
                    </a:p>
                  </a:txBody>
                  <a:tcPr/>
                </a:tc>
                <a:extLst>
                  <a:ext uri="{0D108BD9-81ED-4DB2-BD59-A6C34878D82A}">
                    <a16:rowId xmlns:a16="http://schemas.microsoft.com/office/drawing/2014/main" val="1324417871"/>
                  </a:ext>
                </a:extLst>
              </a:tr>
              <a:tr h="370840">
                <a:tc>
                  <a:txBody>
                    <a:bodyPr/>
                    <a:lstStyle/>
                    <a:p>
                      <a:r>
                        <a:rPr lang="en-US"/>
                        <a:t>Dữ liệu thực địa </a:t>
                      </a:r>
                      <a:endParaRPr lang="en-VN"/>
                    </a:p>
                  </a:txBody>
                  <a:tcPr/>
                </a:tc>
                <a:tc>
                  <a:txBody>
                    <a:bodyPr/>
                    <a:lstStyle/>
                    <a:p>
                      <a:pPr algn="ctr"/>
                      <a:r>
                        <a:rPr lang="en-US"/>
                        <a:t>-</a:t>
                      </a:r>
                      <a:endParaRPr lang="en-VN"/>
                    </a:p>
                  </a:txBody>
                  <a:tcPr/>
                </a:tc>
                <a:tc>
                  <a:txBody>
                    <a:bodyPr/>
                    <a:lstStyle/>
                    <a:p>
                      <a:pPr algn="ctr"/>
                      <a:r>
                        <a:rPr lang="en-VN"/>
                        <a:t>-</a:t>
                      </a:r>
                    </a:p>
                  </a:txBody>
                  <a:tcPr/>
                </a:tc>
                <a:tc>
                  <a:txBody>
                    <a:bodyPr/>
                    <a:lstStyle/>
                    <a:p>
                      <a:pPr algn="ctr"/>
                      <a:r>
                        <a:rPr lang="en-US"/>
                        <a:t>2,630 điểm</a:t>
                      </a:r>
                      <a:endParaRPr lang="en-VN"/>
                    </a:p>
                  </a:txBody>
                  <a:tcPr/>
                </a:tc>
                <a:extLst>
                  <a:ext uri="{0D108BD9-81ED-4DB2-BD59-A6C34878D82A}">
                    <a16:rowId xmlns:a16="http://schemas.microsoft.com/office/drawing/2014/main" val="2123762155"/>
                  </a:ext>
                </a:extLst>
              </a:tr>
              <a:tr h="370840">
                <a:tc>
                  <a:txBody>
                    <a:bodyPr/>
                    <a:lstStyle/>
                    <a:p>
                      <a:r>
                        <a:rPr lang="en-US"/>
                        <a:t>Ranh giới lâm nghiệp </a:t>
                      </a:r>
                      <a:endParaRPr lang="en-VN"/>
                    </a:p>
                  </a:txBody>
                  <a:tcPr/>
                </a:tc>
                <a:tc>
                  <a:txBody>
                    <a:bodyPr/>
                    <a:lstStyle/>
                    <a:p>
                      <a:pPr algn="ctr"/>
                      <a:r>
                        <a:rPr lang="en-VN"/>
                        <a:t>-</a:t>
                      </a:r>
                    </a:p>
                  </a:txBody>
                  <a:tcPr/>
                </a:tc>
                <a:tc>
                  <a:txBody>
                    <a:bodyPr/>
                    <a:lstStyle/>
                    <a:p>
                      <a:pPr algn="ctr"/>
                      <a:r>
                        <a:rPr lang="en-VN"/>
                        <a:t>-</a:t>
                      </a:r>
                    </a:p>
                  </a:txBody>
                  <a:tcPr/>
                </a:tc>
                <a:tc>
                  <a:txBody>
                    <a:bodyPr/>
                    <a:lstStyle/>
                    <a:p>
                      <a:pPr algn="ctr"/>
                      <a:r>
                        <a:rPr lang="en-VN"/>
                        <a:t>Vector</a:t>
                      </a:r>
                    </a:p>
                  </a:txBody>
                  <a:tcPr/>
                </a:tc>
                <a:extLst>
                  <a:ext uri="{0D108BD9-81ED-4DB2-BD59-A6C34878D82A}">
                    <a16:rowId xmlns:a16="http://schemas.microsoft.com/office/drawing/2014/main" val="2809953124"/>
                  </a:ext>
                </a:extLst>
              </a:tr>
            </a:tbl>
          </a:graphicData>
        </a:graphic>
      </p:graphicFrame>
      <p:sp>
        <p:nvSpPr>
          <p:cNvPr id="5" name="TextBox 4">
            <a:extLst>
              <a:ext uri="{FF2B5EF4-FFF2-40B4-BE49-F238E27FC236}">
                <a16:creationId xmlns:a16="http://schemas.microsoft.com/office/drawing/2014/main" id="{6197F48C-DB55-6F40-0B53-7F354EE5513B}"/>
              </a:ext>
            </a:extLst>
          </p:cNvPr>
          <p:cNvSpPr txBox="1"/>
          <p:nvPr/>
        </p:nvSpPr>
        <p:spPr>
          <a:xfrm>
            <a:off x="6600221" y="860630"/>
            <a:ext cx="3711272" cy="369332"/>
          </a:xfrm>
          <a:prstGeom prst="rect">
            <a:avLst/>
          </a:prstGeom>
          <a:noFill/>
        </p:spPr>
        <p:txBody>
          <a:bodyPr wrap="none" rtlCol="0">
            <a:spAutoFit/>
          </a:bodyPr>
          <a:lstStyle/>
          <a:p>
            <a:r>
              <a:rPr lang="en-VN" b="1"/>
              <a:t>Bảng tổng quan các dữ liệu sử dụng</a:t>
            </a:r>
          </a:p>
        </p:txBody>
      </p:sp>
      <p:graphicFrame>
        <p:nvGraphicFramePr>
          <p:cNvPr id="7" name="Chart 6">
            <a:extLst>
              <a:ext uri="{FF2B5EF4-FFF2-40B4-BE49-F238E27FC236}">
                <a16:creationId xmlns:a16="http://schemas.microsoft.com/office/drawing/2014/main" id="{88A4439C-9AF2-3C30-B2D2-502DD6D3C964}"/>
              </a:ext>
            </a:extLst>
          </p:cNvPr>
          <p:cNvGraphicFramePr/>
          <p:nvPr>
            <p:extLst>
              <p:ext uri="{D42A27DB-BD31-4B8C-83A1-F6EECF244321}">
                <p14:modId xmlns:p14="http://schemas.microsoft.com/office/powerpoint/2010/main" val="2371415104"/>
              </p:ext>
            </p:extLst>
          </p:nvPr>
        </p:nvGraphicFramePr>
        <p:xfrm>
          <a:off x="6253803" y="3936047"/>
          <a:ext cx="4404108" cy="2450834"/>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C14DF849-A86E-CF67-92C5-5D106E6CE454}"/>
              </a:ext>
            </a:extLst>
          </p:cNvPr>
          <p:cNvSpPr txBox="1"/>
          <p:nvPr/>
        </p:nvSpPr>
        <p:spPr>
          <a:xfrm>
            <a:off x="6321298" y="6359531"/>
            <a:ext cx="4269117" cy="369332"/>
          </a:xfrm>
          <a:prstGeom prst="rect">
            <a:avLst/>
          </a:prstGeom>
          <a:noFill/>
        </p:spPr>
        <p:txBody>
          <a:bodyPr wrap="none" rtlCol="0">
            <a:spAutoFit/>
          </a:bodyPr>
          <a:lstStyle/>
          <a:p>
            <a:r>
              <a:rPr lang="en-VN" b="1"/>
              <a:t>Biểu đồ phân bố các lớp trên tổng số mẫu</a:t>
            </a:r>
          </a:p>
        </p:txBody>
      </p:sp>
    </p:spTree>
    <p:extLst>
      <p:ext uri="{BB962C8B-B14F-4D97-AF65-F5344CB8AC3E}">
        <p14:creationId xmlns:p14="http://schemas.microsoft.com/office/powerpoint/2010/main" val="3616286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547D28-23D3-B646-27F1-F10D609A4C3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2ED038BE-324D-3498-5482-2AE7729AFFE6}"/>
              </a:ext>
            </a:extLst>
          </p:cNvPr>
          <p:cNvSpPr>
            <a:spLocks noGrp="1"/>
          </p:cNvSpPr>
          <p:nvPr>
            <p:ph type="title"/>
          </p:nvPr>
        </p:nvSpPr>
        <p:spPr/>
        <p:txBody>
          <a:bodyPr/>
          <a:lstStyle/>
          <a:p>
            <a:r>
              <a:rPr lang="en-US" dirty="0"/>
              <a:t>Quy </a:t>
            </a:r>
            <a:r>
              <a:rPr lang="en-US" dirty="0" err="1"/>
              <a:t>trình</a:t>
            </a:r>
            <a:r>
              <a:rPr lang="en-US" dirty="0"/>
              <a:t> </a:t>
            </a:r>
            <a:r>
              <a:rPr lang="en-US" dirty="0" err="1"/>
              <a:t>tổng</a:t>
            </a:r>
            <a:r>
              <a:rPr lang="en-US" dirty="0"/>
              <a:t> </a:t>
            </a:r>
            <a:r>
              <a:rPr lang="en-US" dirty="0" err="1"/>
              <a:t>quan</a:t>
            </a:r>
            <a:endParaRPr lang="en-US" dirty="0"/>
          </a:p>
        </p:txBody>
      </p:sp>
      <p:sp>
        <p:nvSpPr>
          <p:cNvPr id="6" name="TextBox 5">
            <a:extLst>
              <a:ext uri="{FF2B5EF4-FFF2-40B4-BE49-F238E27FC236}">
                <a16:creationId xmlns:a16="http://schemas.microsoft.com/office/drawing/2014/main" id="{C4957FC1-2ECD-AB5A-A588-21A25C9BE16E}"/>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5</a:t>
            </a:r>
          </a:p>
        </p:txBody>
      </p:sp>
      <p:pic>
        <p:nvPicPr>
          <p:cNvPr id="4" name="Picture 3" descr="A diagram of a flowchart&#10;&#10;AI-generated content may be incorrect.">
            <a:extLst>
              <a:ext uri="{FF2B5EF4-FFF2-40B4-BE49-F238E27FC236}">
                <a16:creationId xmlns:a16="http://schemas.microsoft.com/office/drawing/2014/main" id="{E85063AF-52B0-03CC-819F-DDF463CEEB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91389" y="800846"/>
            <a:ext cx="4649628" cy="5687822"/>
          </a:xfrm>
          <a:prstGeom prst="rect">
            <a:avLst/>
          </a:prstGeom>
        </p:spPr>
      </p:pic>
      <p:sp>
        <p:nvSpPr>
          <p:cNvPr id="7" name="TextBox 6">
            <a:extLst>
              <a:ext uri="{FF2B5EF4-FFF2-40B4-BE49-F238E27FC236}">
                <a16:creationId xmlns:a16="http://schemas.microsoft.com/office/drawing/2014/main" id="{B89BA1A6-BF52-F4B1-A044-E8E6A40C601E}"/>
              </a:ext>
            </a:extLst>
          </p:cNvPr>
          <p:cNvSpPr txBox="1"/>
          <p:nvPr/>
        </p:nvSpPr>
        <p:spPr>
          <a:xfrm>
            <a:off x="868170" y="1993352"/>
            <a:ext cx="4905309" cy="1938992"/>
          </a:xfrm>
          <a:prstGeom prst="rect">
            <a:avLst/>
          </a:prstGeom>
          <a:noFill/>
        </p:spPr>
        <p:txBody>
          <a:bodyPr wrap="square">
            <a:spAutoFit/>
          </a:bodyPr>
          <a:lstStyle/>
          <a:p>
            <a:r>
              <a:rPr lang="vi-VN" sz="2000" b="1" dirty="0"/>
              <a:t>Sơ đồ quy trình 5 bước:</a:t>
            </a:r>
          </a:p>
          <a:p>
            <a:pPr marL="285750" indent="-285750">
              <a:buFont typeface="Arial" panose="020B0604020202020204" pitchFamily="34" charset="0"/>
              <a:buChar char="•"/>
            </a:pPr>
            <a:r>
              <a:rPr lang="vi-VN" sz="2000" dirty="0"/>
              <a:t>Thu thập &amp; tiền xử lý dữ liệu</a:t>
            </a:r>
          </a:p>
          <a:p>
            <a:pPr marL="285750" indent="-285750">
              <a:buFont typeface="Arial" panose="020B0604020202020204" pitchFamily="34" charset="0"/>
              <a:buChar char="•"/>
            </a:pPr>
            <a:r>
              <a:rPr lang="vi-VN" sz="2000" dirty="0"/>
              <a:t>Trích xuất đặc trưng (27 kênh)</a:t>
            </a:r>
          </a:p>
          <a:p>
            <a:pPr marL="285750" indent="-285750">
              <a:buFont typeface="Arial" panose="020B0604020202020204" pitchFamily="34" charset="0"/>
              <a:buChar char="•"/>
            </a:pPr>
            <a:r>
              <a:rPr lang="vi-VN" sz="2000" dirty="0"/>
              <a:t>Chuẩn bị mẫu huấn luyện</a:t>
            </a:r>
          </a:p>
          <a:p>
            <a:pPr marL="285750" indent="-285750">
              <a:buFont typeface="Arial" panose="020B0604020202020204" pitchFamily="34" charset="0"/>
              <a:buChar char="•"/>
            </a:pPr>
            <a:r>
              <a:rPr lang="vi-VN" sz="2000" dirty="0"/>
              <a:t>Huấn luyện mô hình CNN</a:t>
            </a:r>
          </a:p>
          <a:p>
            <a:pPr marL="285750" indent="-285750">
              <a:buFont typeface="Arial" panose="020B0604020202020204" pitchFamily="34" charset="0"/>
              <a:buChar char="•"/>
            </a:pPr>
            <a:r>
              <a:rPr lang="vi-VN" sz="2000" dirty="0"/>
              <a:t>Áp dụng mô hình</a:t>
            </a:r>
            <a:endParaRPr lang="en-VN" sz="2000" dirty="0"/>
          </a:p>
        </p:txBody>
      </p:sp>
      <p:sp>
        <p:nvSpPr>
          <p:cNvPr id="2" name="TextBox 1">
            <a:extLst>
              <a:ext uri="{FF2B5EF4-FFF2-40B4-BE49-F238E27FC236}">
                <a16:creationId xmlns:a16="http://schemas.microsoft.com/office/drawing/2014/main" id="{E81F15DC-ED3A-5A34-648A-4B9F378ED267}"/>
              </a:ext>
            </a:extLst>
          </p:cNvPr>
          <p:cNvSpPr txBox="1"/>
          <p:nvPr/>
        </p:nvSpPr>
        <p:spPr>
          <a:xfrm>
            <a:off x="7843684" y="6453743"/>
            <a:ext cx="2945037" cy="369332"/>
          </a:xfrm>
          <a:prstGeom prst="rect">
            <a:avLst/>
          </a:prstGeom>
          <a:noFill/>
        </p:spPr>
        <p:txBody>
          <a:bodyPr wrap="none" rtlCol="0">
            <a:spAutoFit/>
          </a:bodyPr>
          <a:lstStyle/>
          <a:p>
            <a:r>
              <a:rPr lang="en-VN" b="1"/>
              <a:t>Lưu đồ quy trình tổng quan</a:t>
            </a:r>
          </a:p>
        </p:txBody>
      </p:sp>
    </p:spTree>
    <p:extLst>
      <p:ext uri="{BB962C8B-B14F-4D97-AF65-F5344CB8AC3E}">
        <p14:creationId xmlns:p14="http://schemas.microsoft.com/office/powerpoint/2010/main" val="35426751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92115-818F-151B-0A6A-267D80807E9E}"/>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CA280CD-B641-630C-CDB4-C5FEAF760A02}"/>
              </a:ext>
            </a:extLst>
          </p:cNvPr>
          <p:cNvSpPr>
            <a:spLocks noGrp="1"/>
          </p:cNvSpPr>
          <p:nvPr>
            <p:ph type="title"/>
          </p:nvPr>
        </p:nvSpPr>
        <p:spPr/>
        <p:txBody>
          <a:bodyPr/>
          <a:lstStyle/>
          <a:p>
            <a:r>
              <a:rPr lang="en-US" dirty="0" err="1"/>
              <a:t>Kiến</a:t>
            </a:r>
            <a:r>
              <a:rPr lang="en-US" dirty="0"/>
              <a:t> </a:t>
            </a:r>
            <a:r>
              <a:rPr lang="en-US" dirty="0" err="1"/>
              <a:t>trúc</a:t>
            </a:r>
            <a:r>
              <a:rPr lang="en-US" dirty="0"/>
              <a:t> </a:t>
            </a:r>
            <a:r>
              <a:rPr lang="en-US" dirty="0" err="1"/>
              <a:t>mô</a:t>
            </a:r>
            <a:r>
              <a:rPr lang="en-US" dirty="0"/>
              <a:t> </a:t>
            </a:r>
            <a:r>
              <a:rPr lang="en-US" dirty="0" err="1"/>
              <a:t>hình</a:t>
            </a:r>
            <a:endParaRPr lang="en-US" dirty="0"/>
          </a:p>
        </p:txBody>
      </p:sp>
      <p:sp>
        <p:nvSpPr>
          <p:cNvPr id="6" name="TextBox 5">
            <a:extLst>
              <a:ext uri="{FF2B5EF4-FFF2-40B4-BE49-F238E27FC236}">
                <a16:creationId xmlns:a16="http://schemas.microsoft.com/office/drawing/2014/main" id="{96905562-EC49-D31D-69E5-754AD4503878}"/>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6</a:t>
            </a:r>
          </a:p>
        </p:txBody>
      </p:sp>
      <p:pic>
        <p:nvPicPr>
          <p:cNvPr id="4" name="Picture 3" descr="A diagram of a diagram of a diagram&#10;&#10;AI-generated content may be incorrect.">
            <a:extLst>
              <a:ext uri="{FF2B5EF4-FFF2-40B4-BE49-F238E27FC236}">
                <a16:creationId xmlns:a16="http://schemas.microsoft.com/office/drawing/2014/main" id="{B47EB2E5-F128-9653-3EFB-F4709FD5D2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2964" y="1061971"/>
            <a:ext cx="6243684" cy="4330296"/>
          </a:xfrm>
          <a:prstGeom prst="rect">
            <a:avLst/>
          </a:prstGeom>
        </p:spPr>
      </p:pic>
      <p:graphicFrame>
        <p:nvGraphicFramePr>
          <p:cNvPr id="8" name="Table 7">
            <a:extLst>
              <a:ext uri="{FF2B5EF4-FFF2-40B4-BE49-F238E27FC236}">
                <a16:creationId xmlns:a16="http://schemas.microsoft.com/office/drawing/2014/main" id="{1C6D904A-A1C2-8F49-172E-921C7F8A6C5F}"/>
              </a:ext>
            </a:extLst>
          </p:cNvPr>
          <p:cNvGraphicFramePr>
            <a:graphicFrameLocks noGrp="1"/>
          </p:cNvGraphicFramePr>
          <p:nvPr>
            <p:extLst>
              <p:ext uri="{D42A27DB-BD31-4B8C-83A1-F6EECF244321}">
                <p14:modId xmlns:p14="http://schemas.microsoft.com/office/powerpoint/2010/main" val="711787386"/>
              </p:ext>
            </p:extLst>
          </p:nvPr>
        </p:nvGraphicFramePr>
        <p:xfrm>
          <a:off x="6855546" y="1929179"/>
          <a:ext cx="5063490" cy="2595880"/>
        </p:xfrm>
        <a:graphic>
          <a:graphicData uri="http://schemas.openxmlformats.org/drawingml/2006/table">
            <a:tbl>
              <a:tblPr firstRow="1" bandRow="1">
                <a:tableStyleId>{69012ECD-51FC-41F1-AA8D-1B2483CD663E}</a:tableStyleId>
              </a:tblPr>
              <a:tblGrid>
                <a:gridCol w="1598930">
                  <a:extLst>
                    <a:ext uri="{9D8B030D-6E8A-4147-A177-3AD203B41FA5}">
                      <a16:colId xmlns:a16="http://schemas.microsoft.com/office/drawing/2014/main" val="1967685842"/>
                    </a:ext>
                  </a:extLst>
                </a:gridCol>
                <a:gridCol w="1160780">
                  <a:extLst>
                    <a:ext uri="{9D8B030D-6E8A-4147-A177-3AD203B41FA5}">
                      <a16:colId xmlns:a16="http://schemas.microsoft.com/office/drawing/2014/main" val="829047273"/>
                    </a:ext>
                  </a:extLst>
                </a:gridCol>
                <a:gridCol w="2303780">
                  <a:extLst>
                    <a:ext uri="{9D8B030D-6E8A-4147-A177-3AD203B41FA5}">
                      <a16:colId xmlns:a16="http://schemas.microsoft.com/office/drawing/2014/main" val="2264472028"/>
                    </a:ext>
                  </a:extLst>
                </a:gridCol>
              </a:tblGrid>
              <a:tr h="370840">
                <a:tc>
                  <a:txBody>
                    <a:bodyPr/>
                    <a:lstStyle/>
                    <a:p>
                      <a:r>
                        <a:rPr lang="en-VN" dirty="0"/>
                        <a:t>Tham số</a:t>
                      </a:r>
                    </a:p>
                  </a:txBody>
                  <a:tcPr>
                    <a:solidFill>
                      <a:srgbClr val="002060"/>
                    </a:solidFill>
                  </a:tcPr>
                </a:tc>
                <a:tc>
                  <a:txBody>
                    <a:bodyPr/>
                    <a:lstStyle/>
                    <a:p>
                      <a:r>
                        <a:rPr lang="en-VN" dirty="0"/>
                        <a:t>Giá trị</a:t>
                      </a:r>
                    </a:p>
                  </a:txBody>
                  <a:tcPr>
                    <a:solidFill>
                      <a:srgbClr val="002060"/>
                    </a:solidFill>
                  </a:tcPr>
                </a:tc>
                <a:tc>
                  <a:txBody>
                    <a:bodyPr/>
                    <a:lstStyle/>
                    <a:p>
                      <a:r>
                        <a:rPr lang="en-VN" dirty="0"/>
                        <a:t>Mô tả</a:t>
                      </a:r>
                    </a:p>
                  </a:txBody>
                  <a:tcPr>
                    <a:solidFill>
                      <a:srgbClr val="002060"/>
                    </a:solidFill>
                  </a:tcPr>
                </a:tc>
                <a:extLst>
                  <a:ext uri="{0D108BD9-81ED-4DB2-BD59-A6C34878D82A}">
                    <a16:rowId xmlns:a16="http://schemas.microsoft.com/office/drawing/2014/main" val="1344384965"/>
                  </a:ext>
                </a:extLst>
              </a:tr>
              <a:tr h="370840">
                <a:tc>
                  <a:txBody>
                    <a:bodyPr/>
                    <a:lstStyle/>
                    <a:p>
                      <a:r>
                        <a:rPr lang="en-US" dirty="0"/>
                        <a:t>epochs </a:t>
                      </a:r>
                      <a:endParaRPr lang="en-VN" dirty="0"/>
                    </a:p>
                  </a:txBody>
                  <a:tcPr/>
                </a:tc>
                <a:tc>
                  <a:txBody>
                    <a:bodyPr/>
                    <a:lstStyle/>
                    <a:p>
                      <a:r>
                        <a:rPr lang="en-VN" dirty="0"/>
                        <a:t>200 </a:t>
                      </a:r>
                    </a:p>
                  </a:txBody>
                  <a:tcPr/>
                </a:tc>
                <a:tc>
                  <a:txBody>
                    <a:bodyPr/>
                    <a:lstStyle/>
                    <a:p>
                      <a:r>
                        <a:rPr lang="en-VN" dirty="0"/>
                        <a:t>Số vòng lặp tối đa</a:t>
                      </a:r>
                    </a:p>
                  </a:txBody>
                  <a:tcPr/>
                </a:tc>
                <a:extLst>
                  <a:ext uri="{0D108BD9-81ED-4DB2-BD59-A6C34878D82A}">
                    <a16:rowId xmlns:a16="http://schemas.microsoft.com/office/drawing/2014/main" val="2563625712"/>
                  </a:ext>
                </a:extLst>
              </a:tr>
              <a:tr h="370840">
                <a:tc>
                  <a:txBody>
                    <a:bodyPr/>
                    <a:lstStyle/>
                    <a:p>
                      <a:r>
                        <a:rPr lang="en-US" dirty="0" err="1"/>
                        <a:t>batch_size</a:t>
                      </a:r>
                      <a:r>
                        <a:rPr lang="en-US" dirty="0"/>
                        <a:t> </a:t>
                      </a:r>
                      <a:endParaRPr lang="en-VN" dirty="0"/>
                    </a:p>
                  </a:txBody>
                  <a:tcPr/>
                </a:tc>
                <a:tc>
                  <a:txBody>
                    <a:bodyPr/>
                    <a:lstStyle/>
                    <a:p>
                      <a:r>
                        <a:rPr lang="en-VN" dirty="0"/>
                        <a:t>64 </a:t>
                      </a:r>
                    </a:p>
                  </a:txBody>
                  <a:tcPr/>
                </a:tc>
                <a:tc>
                  <a:txBody>
                    <a:bodyPr/>
                    <a:lstStyle/>
                    <a:p>
                      <a:r>
                        <a:rPr lang="en-US" dirty="0" err="1"/>
                        <a:t>Số</a:t>
                      </a:r>
                      <a:r>
                        <a:rPr lang="en-US" dirty="0"/>
                        <a:t> </a:t>
                      </a:r>
                      <a:r>
                        <a:rPr lang="en-US" dirty="0" err="1"/>
                        <a:t>mẫu</a:t>
                      </a:r>
                      <a:r>
                        <a:rPr lang="en-US" dirty="0"/>
                        <a:t> </a:t>
                      </a:r>
                      <a:r>
                        <a:rPr lang="en-US" dirty="0" err="1"/>
                        <a:t>mỗi</a:t>
                      </a:r>
                      <a:r>
                        <a:rPr lang="en-US" dirty="0"/>
                        <a:t> </a:t>
                      </a:r>
                      <a:r>
                        <a:rPr lang="en-US" dirty="0" err="1"/>
                        <a:t>lô</a:t>
                      </a:r>
                      <a:endParaRPr lang="en-VN" dirty="0"/>
                    </a:p>
                  </a:txBody>
                  <a:tcPr/>
                </a:tc>
                <a:extLst>
                  <a:ext uri="{0D108BD9-81ED-4DB2-BD59-A6C34878D82A}">
                    <a16:rowId xmlns:a16="http://schemas.microsoft.com/office/drawing/2014/main" val="888487126"/>
                  </a:ext>
                </a:extLst>
              </a:tr>
              <a:tr h="370840">
                <a:tc>
                  <a:txBody>
                    <a:bodyPr/>
                    <a:lstStyle/>
                    <a:p>
                      <a:r>
                        <a:rPr lang="en-US" dirty="0" err="1"/>
                        <a:t>learning_rate</a:t>
                      </a:r>
                      <a:r>
                        <a:rPr lang="en-US" dirty="0"/>
                        <a:t> </a:t>
                      </a:r>
                      <a:endParaRPr lang="en-VN" dirty="0"/>
                    </a:p>
                  </a:txBody>
                  <a:tcPr/>
                </a:tc>
                <a:tc>
                  <a:txBody>
                    <a:bodyPr/>
                    <a:lstStyle/>
                    <a:p>
                      <a:r>
                        <a:rPr lang="en-VN" dirty="0"/>
                        <a:t>0.001 </a:t>
                      </a:r>
                    </a:p>
                  </a:txBody>
                  <a:tcPr/>
                </a:tc>
                <a:tc>
                  <a:txBody>
                    <a:bodyPr/>
                    <a:lstStyle/>
                    <a:p>
                      <a:r>
                        <a:rPr lang="en-US" dirty="0" err="1"/>
                        <a:t>Tốc</a:t>
                      </a:r>
                      <a:r>
                        <a:rPr lang="en-US" dirty="0"/>
                        <a:t> </a:t>
                      </a:r>
                      <a:r>
                        <a:rPr lang="en-US" dirty="0" err="1"/>
                        <a:t>độ</a:t>
                      </a:r>
                      <a:r>
                        <a:rPr lang="en-US" dirty="0"/>
                        <a:t> </a:t>
                      </a:r>
                      <a:r>
                        <a:rPr lang="en-US" dirty="0" err="1"/>
                        <a:t>học</a:t>
                      </a:r>
                      <a:r>
                        <a:rPr lang="en-US" dirty="0"/>
                        <a:t> </a:t>
                      </a:r>
                      <a:r>
                        <a:rPr lang="en-US" dirty="0" err="1"/>
                        <a:t>khởi</a:t>
                      </a:r>
                      <a:r>
                        <a:rPr lang="en-US" dirty="0"/>
                        <a:t> </a:t>
                      </a:r>
                      <a:r>
                        <a:rPr lang="en-US" dirty="0" err="1"/>
                        <a:t>tạo</a:t>
                      </a:r>
                      <a:endParaRPr lang="en-VN" dirty="0"/>
                    </a:p>
                  </a:txBody>
                  <a:tcPr/>
                </a:tc>
                <a:extLst>
                  <a:ext uri="{0D108BD9-81ED-4DB2-BD59-A6C34878D82A}">
                    <a16:rowId xmlns:a16="http://schemas.microsoft.com/office/drawing/2014/main" val="3128915704"/>
                  </a:ext>
                </a:extLst>
              </a:tr>
              <a:tr h="370840">
                <a:tc>
                  <a:txBody>
                    <a:bodyPr/>
                    <a:lstStyle/>
                    <a:p>
                      <a:r>
                        <a:rPr lang="en-US" dirty="0" err="1"/>
                        <a:t>weight_decay</a:t>
                      </a:r>
                      <a:endParaRPr lang="en-VN" dirty="0"/>
                    </a:p>
                  </a:txBody>
                  <a:tcPr/>
                </a:tc>
                <a:tc>
                  <a:txBody>
                    <a:bodyPr/>
                    <a:lstStyle/>
                    <a:p>
                      <a:r>
                        <a:rPr lang="en-VN" dirty="0"/>
                        <a:t>10−3 </a:t>
                      </a:r>
                    </a:p>
                  </a:txBody>
                  <a:tcPr/>
                </a:tc>
                <a:tc>
                  <a:txBody>
                    <a:bodyPr/>
                    <a:lstStyle/>
                    <a:p>
                      <a:r>
                        <a:rPr lang="en-US" dirty="0" err="1"/>
                        <a:t>Hệ</a:t>
                      </a:r>
                      <a:r>
                        <a:rPr lang="en-US" dirty="0"/>
                        <a:t> </a:t>
                      </a:r>
                      <a:r>
                        <a:rPr lang="en-US" dirty="0" err="1"/>
                        <a:t>số</a:t>
                      </a:r>
                      <a:r>
                        <a:rPr lang="en-US" dirty="0"/>
                        <a:t> </a:t>
                      </a:r>
                      <a:r>
                        <a:rPr lang="en-US" dirty="0" err="1"/>
                        <a:t>phân</a:t>
                      </a:r>
                      <a:r>
                        <a:rPr lang="en-US" dirty="0"/>
                        <a:t> </a:t>
                      </a:r>
                      <a:r>
                        <a:rPr lang="en-US" dirty="0" err="1"/>
                        <a:t>rã</a:t>
                      </a:r>
                      <a:r>
                        <a:rPr lang="en-US" dirty="0"/>
                        <a:t> </a:t>
                      </a:r>
                      <a:r>
                        <a:rPr lang="en-US" dirty="0" err="1"/>
                        <a:t>trọng</a:t>
                      </a:r>
                      <a:r>
                        <a:rPr lang="en-US" dirty="0"/>
                        <a:t> </a:t>
                      </a:r>
                      <a:r>
                        <a:rPr lang="en-US" dirty="0" err="1"/>
                        <a:t>số</a:t>
                      </a:r>
                      <a:endParaRPr lang="en-VN" dirty="0"/>
                    </a:p>
                  </a:txBody>
                  <a:tcPr/>
                </a:tc>
                <a:extLst>
                  <a:ext uri="{0D108BD9-81ED-4DB2-BD59-A6C34878D82A}">
                    <a16:rowId xmlns:a16="http://schemas.microsoft.com/office/drawing/2014/main" val="3321798066"/>
                  </a:ext>
                </a:extLst>
              </a:tr>
              <a:tr h="370840">
                <a:tc>
                  <a:txBody>
                    <a:bodyPr/>
                    <a:lstStyle/>
                    <a:p>
                      <a:r>
                        <a:rPr lang="en-US" dirty="0" err="1"/>
                        <a:t>dropout_rate</a:t>
                      </a:r>
                      <a:r>
                        <a:rPr lang="en-US" dirty="0"/>
                        <a:t> </a:t>
                      </a:r>
                      <a:endParaRPr lang="en-VN" dirty="0"/>
                    </a:p>
                  </a:txBody>
                  <a:tcPr/>
                </a:tc>
                <a:tc>
                  <a:txBody>
                    <a:bodyPr/>
                    <a:lstStyle/>
                    <a:p>
                      <a:r>
                        <a:rPr lang="en-VN" dirty="0"/>
                        <a:t>0.7 </a:t>
                      </a:r>
                    </a:p>
                  </a:txBody>
                  <a:tcPr/>
                </a:tc>
                <a:tc>
                  <a:txBody>
                    <a:bodyPr/>
                    <a:lstStyle/>
                    <a:p>
                      <a:r>
                        <a:rPr lang="en-US" dirty="0" err="1"/>
                        <a:t>Tỷ</a:t>
                      </a:r>
                      <a:r>
                        <a:rPr lang="en-US" dirty="0"/>
                        <a:t> </a:t>
                      </a:r>
                      <a:r>
                        <a:rPr lang="en-US" dirty="0" err="1"/>
                        <a:t>lệ</a:t>
                      </a:r>
                      <a:r>
                        <a:rPr lang="en-US" dirty="0"/>
                        <a:t> Dropout</a:t>
                      </a:r>
                      <a:endParaRPr lang="en-VN" dirty="0"/>
                    </a:p>
                  </a:txBody>
                  <a:tcPr/>
                </a:tc>
                <a:extLst>
                  <a:ext uri="{0D108BD9-81ED-4DB2-BD59-A6C34878D82A}">
                    <a16:rowId xmlns:a16="http://schemas.microsoft.com/office/drawing/2014/main" val="233160322"/>
                  </a:ext>
                </a:extLst>
              </a:tr>
              <a:tr h="370840">
                <a:tc>
                  <a:txBody>
                    <a:bodyPr/>
                    <a:lstStyle/>
                    <a:p>
                      <a:r>
                        <a:rPr lang="en-US" dirty="0" err="1"/>
                        <a:t>early_stopping</a:t>
                      </a:r>
                      <a:endParaRPr lang="en-VN" dirty="0"/>
                    </a:p>
                  </a:txBody>
                  <a:tcPr/>
                </a:tc>
                <a:tc>
                  <a:txBody>
                    <a:bodyPr/>
                    <a:lstStyle/>
                    <a:p>
                      <a:r>
                        <a:rPr lang="en-US" dirty="0"/>
                        <a:t>15 epochs</a:t>
                      </a:r>
                      <a:endParaRPr lang="en-VN" dirty="0"/>
                    </a:p>
                  </a:txBody>
                  <a:tcPr/>
                </a:tc>
                <a:tc>
                  <a:txBody>
                    <a:bodyPr/>
                    <a:lstStyle/>
                    <a:p>
                      <a:r>
                        <a:rPr lang="en-US" dirty="0"/>
                        <a:t>Patience </a:t>
                      </a:r>
                      <a:r>
                        <a:rPr lang="en-US" dirty="0" err="1"/>
                        <a:t>dừng</a:t>
                      </a:r>
                      <a:r>
                        <a:rPr lang="en-US" dirty="0"/>
                        <a:t> </a:t>
                      </a:r>
                      <a:r>
                        <a:rPr lang="en-US" dirty="0" err="1"/>
                        <a:t>sớm</a:t>
                      </a:r>
                      <a:endParaRPr lang="en-VN" dirty="0"/>
                    </a:p>
                  </a:txBody>
                  <a:tcPr/>
                </a:tc>
                <a:extLst>
                  <a:ext uri="{0D108BD9-81ED-4DB2-BD59-A6C34878D82A}">
                    <a16:rowId xmlns:a16="http://schemas.microsoft.com/office/drawing/2014/main" val="3193808202"/>
                  </a:ext>
                </a:extLst>
              </a:tr>
            </a:tbl>
          </a:graphicData>
        </a:graphic>
      </p:graphicFrame>
      <p:sp>
        <p:nvSpPr>
          <p:cNvPr id="10" name="TextBox 9">
            <a:extLst>
              <a:ext uri="{FF2B5EF4-FFF2-40B4-BE49-F238E27FC236}">
                <a16:creationId xmlns:a16="http://schemas.microsoft.com/office/drawing/2014/main" id="{C3520C4E-964D-1EE7-0868-3F07C98AC93A}"/>
              </a:ext>
            </a:extLst>
          </p:cNvPr>
          <p:cNvSpPr txBox="1"/>
          <p:nvPr/>
        </p:nvSpPr>
        <p:spPr>
          <a:xfrm>
            <a:off x="7400208" y="1559847"/>
            <a:ext cx="3974165" cy="369332"/>
          </a:xfrm>
          <a:prstGeom prst="rect">
            <a:avLst/>
          </a:prstGeom>
          <a:noFill/>
        </p:spPr>
        <p:txBody>
          <a:bodyPr wrap="none" rtlCol="0">
            <a:spAutoFit/>
          </a:bodyPr>
          <a:lstStyle/>
          <a:p>
            <a:pPr algn="ctr"/>
            <a:r>
              <a:rPr lang="en-VN" b="1" dirty="0"/>
              <a:t>Bảng cấu hình các tham số huấn luyện</a:t>
            </a:r>
          </a:p>
        </p:txBody>
      </p:sp>
      <p:sp>
        <p:nvSpPr>
          <p:cNvPr id="11" name="TextBox 10">
            <a:extLst>
              <a:ext uri="{FF2B5EF4-FFF2-40B4-BE49-F238E27FC236}">
                <a16:creationId xmlns:a16="http://schemas.microsoft.com/office/drawing/2014/main" id="{A0388ACB-6FF8-E04D-1849-E57DAB001FCF}"/>
              </a:ext>
            </a:extLst>
          </p:cNvPr>
          <p:cNvSpPr txBox="1"/>
          <p:nvPr/>
        </p:nvSpPr>
        <p:spPr>
          <a:xfrm>
            <a:off x="715237" y="5419001"/>
            <a:ext cx="5359159" cy="369332"/>
          </a:xfrm>
          <a:prstGeom prst="rect">
            <a:avLst/>
          </a:prstGeom>
          <a:noFill/>
        </p:spPr>
        <p:txBody>
          <a:bodyPr wrap="none" rtlCol="0">
            <a:spAutoFit/>
          </a:bodyPr>
          <a:lstStyle/>
          <a:p>
            <a:pPr algn="ctr"/>
            <a:r>
              <a:rPr lang="en-VN" b="1" dirty="0"/>
              <a:t>Kiến trúc mô hình mạng nơ-tích chập được sử dụng</a:t>
            </a:r>
          </a:p>
        </p:txBody>
      </p:sp>
    </p:spTree>
    <p:extLst>
      <p:ext uri="{BB962C8B-B14F-4D97-AF65-F5344CB8AC3E}">
        <p14:creationId xmlns:p14="http://schemas.microsoft.com/office/powerpoint/2010/main" val="3661474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32051-925D-3A64-6A63-0450ED66CE8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C2F6640-C02D-99D5-7B1D-76BED6A6C353}"/>
              </a:ext>
            </a:extLst>
          </p:cNvPr>
          <p:cNvSpPr>
            <a:spLocks noGrp="1"/>
          </p:cNvSpPr>
          <p:nvPr>
            <p:ph type="title"/>
          </p:nvPr>
        </p:nvSpPr>
        <p:spPr/>
        <p:txBody>
          <a:bodyPr/>
          <a:lstStyle/>
          <a:p>
            <a:r>
              <a:rPr lang="en-US" dirty="0" err="1"/>
              <a:t>Kết</a:t>
            </a:r>
            <a:r>
              <a:rPr lang="en-US" dirty="0"/>
              <a:t> </a:t>
            </a:r>
            <a:r>
              <a:rPr lang="en-US" dirty="0" err="1"/>
              <a:t>quả</a:t>
            </a:r>
            <a:r>
              <a:rPr lang="en-US" dirty="0"/>
              <a:t> </a:t>
            </a:r>
            <a:r>
              <a:rPr lang="en-US" dirty="0" err="1"/>
              <a:t>huấn</a:t>
            </a:r>
            <a:r>
              <a:rPr lang="en-US" dirty="0"/>
              <a:t> </a:t>
            </a:r>
            <a:r>
              <a:rPr lang="en-US" dirty="0" err="1"/>
              <a:t>luyện</a:t>
            </a:r>
            <a:endParaRPr lang="en-US" dirty="0"/>
          </a:p>
        </p:txBody>
      </p:sp>
      <p:sp>
        <p:nvSpPr>
          <p:cNvPr id="6" name="TextBox 5">
            <a:extLst>
              <a:ext uri="{FF2B5EF4-FFF2-40B4-BE49-F238E27FC236}">
                <a16:creationId xmlns:a16="http://schemas.microsoft.com/office/drawing/2014/main" id="{56DBE0C5-3492-FA5E-78B1-C195D5F6B3E6}"/>
              </a:ext>
            </a:extLst>
          </p:cNvPr>
          <p:cNvSpPr txBox="1"/>
          <p:nvPr/>
        </p:nvSpPr>
        <p:spPr>
          <a:xfrm>
            <a:off x="11861118" y="6488668"/>
            <a:ext cx="422007" cy="369332"/>
          </a:xfrm>
          <a:prstGeom prst="rect">
            <a:avLst/>
          </a:prstGeom>
          <a:noFill/>
        </p:spPr>
        <p:txBody>
          <a:bodyPr wrap="square" rtlCol="0">
            <a:spAutoFit/>
          </a:bodyPr>
          <a:lstStyle/>
          <a:p>
            <a:pPr algn="ctr"/>
            <a:r>
              <a:rPr lang="en-US" dirty="0">
                <a:solidFill>
                  <a:schemeClr val="bg1"/>
                </a:solidFill>
              </a:rPr>
              <a:t>7</a:t>
            </a:r>
          </a:p>
        </p:txBody>
      </p:sp>
      <p:pic>
        <p:nvPicPr>
          <p:cNvPr id="4" name="Picture 3" descr="A blue squares with white text&#10;&#10;AI-generated content may be incorrect.">
            <a:extLst>
              <a:ext uri="{FF2B5EF4-FFF2-40B4-BE49-F238E27FC236}">
                <a16:creationId xmlns:a16="http://schemas.microsoft.com/office/drawing/2014/main" id="{5D81586D-0EB1-AD52-98B6-6FE5189737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53" y="2704266"/>
            <a:ext cx="4902726" cy="3462617"/>
          </a:xfrm>
          <a:prstGeom prst="rect">
            <a:avLst/>
          </a:prstGeom>
        </p:spPr>
      </p:pic>
      <p:graphicFrame>
        <p:nvGraphicFramePr>
          <p:cNvPr id="5" name="Table 4">
            <a:extLst>
              <a:ext uri="{FF2B5EF4-FFF2-40B4-BE49-F238E27FC236}">
                <a16:creationId xmlns:a16="http://schemas.microsoft.com/office/drawing/2014/main" id="{2E765E9E-964A-57AC-1E6B-1DB7A8AD828C}"/>
              </a:ext>
            </a:extLst>
          </p:cNvPr>
          <p:cNvGraphicFramePr>
            <a:graphicFrameLocks noGrp="1"/>
          </p:cNvGraphicFramePr>
          <p:nvPr>
            <p:extLst>
              <p:ext uri="{D42A27DB-BD31-4B8C-83A1-F6EECF244321}">
                <p14:modId xmlns:p14="http://schemas.microsoft.com/office/powerpoint/2010/main" val="2825714787"/>
              </p:ext>
            </p:extLst>
          </p:nvPr>
        </p:nvGraphicFramePr>
        <p:xfrm>
          <a:off x="4924179" y="4497588"/>
          <a:ext cx="7147942" cy="1854200"/>
        </p:xfrm>
        <a:graphic>
          <a:graphicData uri="http://schemas.openxmlformats.org/drawingml/2006/table">
            <a:tbl>
              <a:tblPr firstRow="1" bandRow="1">
                <a:tableStyleId>{69012ECD-51FC-41F1-AA8D-1B2483CD663E}</a:tableStyleId>
              </a:tblPr>
              <a:tblGrid>
                <a:gridCol w="1589405">
                  <a:extLst>
                    <a:ext uri="{9D8B030D-6E8A-4147-A177-3AD203B41FA5}">
                      <a16:colId xmlns:a16="http://schemas.microsoft.com/office/drawing/2014/main" val="3196850341"/>
                    </a:ext>
                  </a:extLst>
                </a:gridCol>
                <a:gridCol w="1137603">
                  <a:extLst>
                    <a:ext uri="{9D8B030D-6E8A-4147-A177-3AD203B41FA5}">
                      <a16:colId xmlns:a16="http://schemas.microsoft.com/office/drawing/2014/main" val="2704682698"/>
                    </a:ext>
                  </a:extLst>
                </a:gridCol>
                <a:gridCol w="1116330">
                  <a:extLst>
                    <a:ext uri="{9D8B030D-6E8A-4147-A177-3AD203B41FA5}">
                      <a16:colId xmlns:a16="http://schemas.microsoft.com/office/drawing/2014/main" val="2815218969"/>
                    </a:ext>
                  </a:extLst>
                </a:gridCol>
                <a:gridCol w="1116330">
                  <a:extLst>
                    <a:ext uri="{9D8B030D-6E8A-4147-A177-3AD203B41FA5}">
                      <a16:colId xmlns:a16="http://schemas.microsoft.com/office/drawing/2014/main" val="819095075"/>
                    </a:ext>
                  </a:extLst>
                </a:gridCol>
                <a:gridCol w="970280">
                  <a:extLst>
                    <a:ext uri="{9D8B030D-6E8A-4147-A177-3AD203B41FA5}">
                      <a16:colId xmlns:a16="http://schemas.microsoft.com/office/drawing/2014/main" val="298639929"/>
                    </a:ext>
                  </a:extLst>
                </a:gridCol>
                <a:gridCol w="1217994">
                  <a:extLst>
                    <a:ext uri="{9D8B030D-6E8A-4147-A177-3AD203B41FA5}">
                      <a16:colId xmlns:a16="http://schemas.microsoft.com/office/drawing/2014/main" val="799814278"/>
                    </a:ext>
                  </a:extLst>
                </a:gridCol>
              </a:tblGrid>
              <a:tr h="370840">
                <a:tc>
                  <a:txBody>
                    <a:bodyPr/>
                    <a:lstStyle/>
                    <a:p>
                      <a:r>
                        <a:rPr lang="en-VN" dirty="0"/>
                        <a:t>Lớp</a:t>
                      </a:r>
                    </a:p>
                  </a:txBody>
                  <a:tcPr>
                    <a:solidFill>
                      <a:srgbClr val="002060"/>
                    </a:solidFill>
                  </a:tcPr>
                </a:tc>
                <a:tc>
                  <a:txBody>
                    <a:bodyPr/>
                    <a:lstStyle/>
                    <a:p>
                      <a:r>
                        <a:rPr lang="en-VN" dirty="0"/>
                        <a:t>Precision</a:t>
                      </a:r>
                    </a:p>
                  </a:txBody>
                  <a:tcPr>
                    <a:solidFill>
                      <a:srgbClr val="002060"/>
                    </a:solidFill>
                  </a:tcPr>
                </a:tc>
                <a:tc>
                  <a:txBody>
                    <a:bodyPr/>
                    <a:lstStyle/>
                    <a:p>
                      <a:r>
                        <a:rPr lang="en-VN" dirty="0"/>
                        <a:t>Recall</a:t>
                      </a:r>
                    </a:p>
                  </a:txBody>
                  <a:tcPr>
                    <a:solidFill>
                      <a:srgbClr val="002060"/>
                    </a:solidFill>
                  </a:tcPr>
                </a:tc>
                <a:tc>
                  <a:txBody>
                    <a:bodyPr/>
                    <a:lstStyle/>
                    <a:p>
                      <a:r>
                        <a:rPr lang="en-VN" dirty="0"/>
                        <a:t>F1-Score</a:t>
                      </a:r>
                    </a:p>
                  </a:txBody>
                  <a:tcPr>
                    <a:solidFill>
                      <a:srgbClr val="002060"/>
                    </a:solidFill>
                  </a:tcPr>
                </a:tc>
                <a:tc>
                  <a:txBody>
                    <a:bodyPr/>
                    <a:lstStyle/>
                    <a:p>
                      <a:r>
                        <a:rPr lang="en-VN" dirty="0"/>
                        <a:t>Số mẫu</a:t>
                      </a:r>
                    </a:p>
                  </a:txBody>
                  <a:tcPr>
                    <a:solidFill>
                      <a:srgbClr val="002060"/>
                    </a:solidFill>
                  </a:tcPr>
                </a:tc>
                <a:tc>
                  <a:txBody>
                    <a:bodyPr/>
                    <a:lstStyle/>
                    <a:p>
                      <a:r>
                        <a:rPr lang="en-VN" dirty="0"/>
                        <a:t>Lỗi</a:t>
                      </a:r>
                    </a:p>
                  </a:txBody>
                  <a:tcPr>
                    <a:solidFill>
                      <a:srgbClr val="002060"/>
                    </a:solidFill>
                  </a:tcPr>
                </a:tc>
                <a:extLst>
                  <a:ext uri="{0D108BD9-81ED-4DB2-BD59-A6C34878D82A}">
                    <a16:rowId xmlns:a16="http://schemas.microsoft.com/office/drawing/2014/main" val="2024535526"/>
                  </a:ext>
                </a:extLst>
              </a:tr>
              <a:tr h="370840">
                <a:tc>
                  <a:txBody>
                    <a:bodyPr/>
                    <a:lstStyle/>
                    <a:p>
                      <a:r>
                        <a:rPr lang="en-US" dirty="0" err="1"/>
                        <a:t>Rừng</a:t>
                      </a:r>
                      <a:r>
                        <a:rPr lang="en-US" dirty="0"/>
                        <a:t> </a:t>
                      </a:r>
                      <a:r>
                        <a:rPr lang="en-US" dirty="0" err="1"/>
                        <a:t>ổn</a:t>
                      </a:r>
                      <a:r>
                        <a:rPr lang="en-US" dirty="0"/>
                        <a:t> </a:t>
                      </a:r>
                      <a:r>
                        <a:rPr lang="en-US" dirty="0" err="1"/>
                        <a:t>định</a:t>
                      </a:r>
                      <a:r>
                        <a:rPr lang="en-US" dirty="0"/>
                        <a:t> </a:t>
                      </a:r>
                      <a:endParaRPr lang="en-VN" dirty="0"/>
                    </a:p>
                  </a:txBody>
                  <a:tcPr/>
                </a:tc>
                <a:tc>
                  <a:txBody>
                    <a:bodyPr/>
                    <a:lstStyle/>
                    <a:p>
                      <a:pPr algn="ctr"/>
                      <a:r>
                        <a:rPr lang="en-VN" dirty="0"/>
                        <a:t>96,99% </a:t>
                      </a:r>
                    </a:p>
                  </a:txBody>
                  <a:tcPr/>
                </a:tc>
                <a:tc>
                  <a:txBody>
                    <a:bodyPr/>
                    <a:lstStyle/>
                    <a:p>
                      <a:pPr algn="ctr"/>
                      <a:r>
                        <a:rPr lang="en-VN" dirty="0"/>
                        <a:t>98,47% </a:t>
                      </a:r>
                    </a:p>
                  </a:txBody>
                  <a:tcPr/>
                </a:tc>
                <a:tc>
                  <a:txBody>
                    <a:bodyPr/>
                    <a:lstStyle/>
                    <a:p>
                      <a:pPr algn="ctr"/>
                      <a:r>
                        <a:rPr lang="en-VN" dirty="0"/>
                        <a:t>97,73% </a:t>
                      </a:r>
                    </a:p>
                  </a:txBody>
                  <a:tcPr/>
                </a:tc>
                <a:tc>
                  <a:txBody>
                    <a:bodyPr/>
                    <a:lstStyle/>
                    <a:p>
                      <a:pPr algn="ctr"/>
                      <a:r>
                        <a:rPr lang="en-VN" dirty="0"/>
                        <a:t>131 </a:t>
                      </a:r>
                    </a:p>
                  </a:txBody>
                  <a:tcPr/>
                </a:tc>
                <a:tc>
                  <a:txBody>
                    <a:bodyPr/>
                    <a:lstStyle/>
                    <a:p>
                      <a:pPr algn="ctr"/>
                      <a:r>
                        <a:rPr lang="en-US" dirty="0"/>
                        <a:t>4 FP, 2 FN</a:t>
                      </a:r>
                      <a:endParaRPr lang="en-VN" dirty="0"/>
                    </a:p>
                  </a:txBody>
                  <a:tcPr/>
                </a:tc>
                <a:extLst>
                  <a:ext uri="{0D108BD9-81ED-4DB2-BD59-A6C34878D82A}">
                    <a16:rowId xmlns:a16="http://schemas.microsoft.com/office/drawing/2014/main" val="1016940243"/>
                  </a:ext>
                </a:extLst>
              </a:tr>
              <a:tr h="370840">
                <a:tc>
                  <a:txBody>
                    <a:bodyPr/>
                    <a:lstStyle/>
                    <a:p>
                      <a:r>
                        <a:rPr lang="en-US" dirty="0" err="1"/>
                        <a:t>Mất</a:t>
                      </a:r>
                      <a:r>
                        <a:rPr lang="en-US" dirty="0"/>
                        <a:t> </a:t>
                      </a:r>
                      <a:r>
                        <a:rPr lang="en-US" dirty="0" err="1"/>
                        <a:t>rừng</a:t>
                      </a:r>
                      <a:endParaRPr lang="en-VN" dirty="0"/>
                    </a:p>
                  </a:txBody>
                  <a:tcPr/>
                </a:tc>
                <a:tc>
                  <a:txBody>
                    <a:bodyPr/>
                    <a:lstStyle/>
                    <a:p>
                      <a:pPr algn="ctr"/>
                      <a:r>
                        <a:rPr lang="en-VN" dirty="0"/>
                        <a:t>98,44% </a:t>
                      </a:r>
                    </a:p>
                  </a:txBody>
                  <a:tcPr/>
                </a:tc>
                <a:tc>
                  <a:txBody>
                    <a:bodyPr/>
                    <a:lstStyle/>
                    <a:p>
                      <a:pPr algn="ctr"/>
                      <a:r>
                        <a:rPr lang="en-VN" dirty="0"/>
                        <a:t>96,92% </a:t>
                      </a:r>
                    </a:p>
                  </a:txBody>
                  <a:tcPr/>
                </a:tc>
                <a:tc>
                  <a:txBody>
                    <a:bodyPr/>
                    <a:lstStyle/>
                    <a:p>
                      <a:pPr algn="ctr"/>
                      <a:r>
                        <a:rPr lang="en-VN" dirty="0"/>
                        <a:t>97,67% </a:t>
                      </a:r>
                    </a:p>
                  </a:txBody>
                  <a:tcPr/>
                </a:tc>
                <a:tc>
                  <a:txBody>
                    <a:bodyPr/>
                    <a:lstStyle/>
                    <a:p>
                      <a:pPr algn="ctr"/>
                      <a:r>
                        <a:rPr lang="en-VN" dirty="0"/>
                        <a:t>130</a:t>
                      </a:r>
                    </a:p>
                  </a:txBody>
                  <a:tcPr/>
                </a:tc>
                <a:tc>
                  <a:txBody>
                    <a:bodyPr/>
                    <a:lstStyle/>
                    <a:p>
                      <a:pPr algn="ctr"/>
                      <a:r>
                        <a:rPr lang="en-US" dirty="0"/>
                        <a:t>2 FP, 4 FN</a:t>
                      </a:r>
                      <a:endParaRPr lang="en-VN" dirty="0"/>
                    </a:p>
                  </a:txBody>
                  <a:tcPr/>
                </a:tc>
                <a:extLst>
                  <a:ext uri="{0D108BD9-81ED-4DB2-BD59-A6C34878D82A}">
                    <a16:rowId xmlns:a16="http://schemas.microsoft.com/office/drawing/2014/main" val="4176586651"/>
                  </a:ext>
                </a:extLst>
              </a:tr>
              <a:tr h="370840">
                <a:tc>
                  <a:txBody>
                    <a:bodyPr/>
                    <a:lstStyle/>
                    <a:p>
                      <a:r>
                        <a:rPr lang="en-US" dirty="0"/>
                        <a:t>Phi </a:t>
                      </a:r>
                      <a:r>
                        <a:rPr lang="en-US" dirty="0" err="1"/>
                        <a:t>rừng</a:t>
                      </a:r>
                      <a:r>
                        <a:rPr lang="en-US" dirty="0"/>
                        <a:t> </a:t>
                      </a:r>
                      <a:endParaRPr lang="en-VN" dirty="0"/>
                    </a:p>
                  </a:txBody>
                  <a:tcPr/>
                </a:tc>
                <a:tc>
                  <a:txBody>
                    <a:bodyPr/>
                    <a:lstStyle/>
                    <a:p>
                      <a:pPr algn="ctr"/>
                      <a:r>
                        <a:rPr lang="en-VN" dirty="0"/>
                        <a:t>100,00% </a:t>
                      </a:r>
                    </a:p>
                  </a:txBody>
                  <a:tcPr/>
                </a:tc>
                <a:tc>
                  <a:txBody>
                    <a:bodyPr/>
                    <a:lstStyle/>
                    <a:p>
                      <a:pPr algn="ctr"/>
                      <a:r>
                        <a:rPr lang="en-VN" dirty="0"/>
                        <a:t>100,00% </a:t>
                      </a:r>
                    </a:p>
                  </a:txBody>
                  <a:tcPr/>
                </a:tc>
                <a:tc>
                  <a:txBody>
                    <a:bodyPr/>
                    <a:lstStyle/>
                    <a:p>
                      <a:pPr algn="ctr"/>
                      <a:r>
                        <a:rPr lang="en-VN" dirty="0"/>
                        <a:t>100,00% </a:t>
                      </a:r>
                    </a:p>
                  </a:txBody>
                  <a:tcPr/>
                </a:tc>
                <a:tc>
                  <a:txBody>
                    <a:bodyPr/>
                    <a:lstStyle/>
                    <a:p>
                      <a:pPr algn="ctr"/>
                      <a:r>
                        <a:rPr lang="en-VN" dirty="0"/>
                        <a:t>133</a:t>
                      </a:r>
                    </a:p>
                  </a:txBody>
                  <a:tcPr/>
                </a:tc>
                <a:tc>
                  <a:txBody>
                    <a:bodyPr/>
                    <a:lstStyle/>
                    <a:p>
                      <a:pPr algn="ctr"/>
                      <a:r>
                        <a:rPr lang="en-VN" dirty="0"/>
                        <a:t>0</a:t>
                      </a:r>
                    </a:p>
                  </a:txBody>
                  <a:tcPr/>
                </a:tc>
                <a:extLst>
                  <a:ext uri="{0D108BD9-81ED-4DB2-BD59-A6C34878D82A}">
                    <a16:rowId xmlns:a16="http://schemas.microsoft.com/office/drawing/2014/main" val="2003277261"/>
                  </a:ext>
                </a:extLst>
              </a:tr>
              <a:tr h="370840">
                <a:tc>
                  <a:txBody>
                    <a:bodyPr/>
                    <a:lstStyle/>
                    <a:p>
                      <a:r>
                        <a:rPr lang="en-US" dirty="0"/>
                        <a:t>Phục </a:t>
                      </a:r>
                      <a:r>
                        <a:rPr lang="en-US" dirty="0" err="1"/>
                        <a:t>hồi</a:t>
                      </a:r>
                      <a:r>
                        <a:rPr lang="en-US" dirty="0"/>
                        <a:t> </a:t>
                      </a:r>
                      <a:r>
                        <a:rPr lang="en-US" dirty="0" err="1"/>
                        <a:t>rừng</a:t>
                      </a:r>
                      <a:r>
                        <a:rPr lang="en-US" dirty="0"/>
                        <a:t> </a:t>
                      </a:r>
                      <a:endParaRPr lang="en-VN" dirty="0"/>
                    </a:p>
                  </a:txBody>
                  <a:tcPr/>
                </a:tc>
                <a:tc>
                  <a:txBody>
                    <a:bodyPr/>
                    <a:lstStyle/>
                    <a:p>
                      <a:pPr algn="ctr"/>
                      <a:r>
                        <a:rPr lang="en-VN" dirty="0"/>
                        <a:t>100,00% </a:t>
                      </a:r>
                    </a:p>
                  </a:txBody>
                  <a:tcPr/>
                </a:tc>
                <a:tc>
                  <a:txBody>
                    <a:bodyPr/>
                    <a:lstStyle/>
                    <a:p>
                      <a:pPr algn="ctr"/>
                      <a:r>
                        <a:rPr lang="en-VN" dirty="0"/>
                        <a:t>100,00% </a:t>
                      </a:r>
                    </a:p>
                  </a:txBody>
                  <a:tcPr/>
                </a:tc>
                <a:tc>
                  <a:txBody>
                    <a:bodyPr/>
                    <a:lstStyle/>
                    <a:p>
                      <a:pPr algn="ctr"/>
                      <a:r>
                        <a:rPr lang="en-VN" dirty="0"/>
                        <a:t>100,00% </a:t>
                      </a:r>
                    </a:p>
                  </a:txBody>
                  <a:tcPr/>
                </a:tc>
                <a:tc>
                  <a:txBody>
                    <a:bodyPr/>
                    <a:lstStyle/>
                    <a:p>
                      <a:pPr algn="ctr"/>
                      <a:r>
                        <a:rPr lang="en-VN" dirty="0"/>
                        <a:t>132</a:t>
                      </a:r>
                    </a:p>
                  </a:txBody>
                  <a:tcPr/>
                </a:tc>
                <a:tc>
                  <a:txBody>
                    <a:bodyPr/>
                    <a:lstStyle/>
                    <a:p>
                      <a:pPr algn="ctr"/>
                      <a:r>
                        <a:rPr lang="en-VN" dirty="0"/>
                        <a:t>0</a:t>
                      </a:r>
                    </a:p>
                  </a:txBody>
                  <a:tcPr/>
                </a:tc>
                <a:extLst>
                  <a:ext uri="{0D108BD9-81ED-4DB2-BD59-A6C34878D82A}">
                    <a16:rowId xmlns:a16="http://schemas.microsoft.com/office/drawing/2014/main" val="3038108217"/>
                  </a:ext>
                </a:extLst>
              </a:tr>
            </a:tbl>
          </a:graphicData>
        </a:graphic>
      </p:graphicFrame>
      <p:sp>
        <p:nvSpPr>
          <p:cNvPr id="8" name="TextBox 7">
            <a:extLst>
              <a:ext uri="{FF2B5EF4-FFF2-40B4-BE49-F238E27FC236}">
                <a16:creationId xmlns:a16="http://schemas.microsoft.com/office/drawing/2014/main" id="{0D381603-D393-A726-62AB-97C2ED68849E}"/>
              </a:ext>
            </a:extLst>
          </p:cNvPr>
          <p:cNvSpPr txBox="1"/>
          <p:nvPr/>
        </p:nvSpPr>
        <p:spPr>
          <a:xfrm>
            <a:off x="550983" y="820020"/>
            <a:ext cx="4286069" cy="1754326"/>
          </a:xfrm>
          <a:prstGeom prst="rect">
            <a:avLst/>
          </a:prstGeom>
          <a:noFill/>
        </p:spPr>
        <p:txBody>
          <a:bodyPr wrap="square">
            <a:spAutoFit/>
          </a:bodyPr>
          <a:lstStyle/>
          <a:p>
            <a:r>
              <a:rPr lang="en-US" b="1" dirty="0" err="1"/>
              <a:t>Kiểm</a:t>
            </a:r>
            <a:r>
              <a:rPr lang="en-US" b="1" dirty="0"/>
              <a:t> </a:t>
            </a:r>
            <a:r>
              <a:rPr lang="en-US" b="1" dirty="0" err="1"/>
              <a:t>định</a:t>
            </a:r>
            <a:r>
              <a:rPr lang="en-US" b="1" dirty="0"/>
              <a:t> </a:t>
            </a:r>
            <a:r>
              <a:rPr lang="en-US" b="1" dirty="0" err="1"/>
              <a:t>chéo</a:t>
            </a:r>
            <a:r>
              <a:rPr lang="en-US" b="1" dirty="0"/>
              <a:t> 5 </a:t>
            </a:r>
            <a:r>
              <a:rPr lang="en-US" b="1" dirty="0" err="1"/>
              <a:t>phần</a:t>
            </a:r>
            <a:r>
              <a:rPr lang="en-US" b="1" dirty="0"/>
              <a:t>:</a:t>
            </a:r>
          </a:p>
          <a:p>
            <a:pPr marL="342900" indent="-342900">
              <a:buFont typeface="Arial" panose="020B0604020202020204" pitchFamily="34" charset="0"/>
              <a:buChar char="•"/>
            </a:pPr>
            <a:r>
              <a:rPr lang="en-US" dirty="0"/>
              <a:t>CV Accuracy: 98.48% ± 0.36%</a:t>
            </a:r>
          </a:p>
          <a:p>
            <a:pPr marL="342900" indent="-342900">
              <a:buFont typeface="Arial" panose="020B0604020202020204" pitchFamily="34" charset="0"/>
              <a:buChar char="•"/>
            </a:pPr>
            <a:r>
              <a:rPr lang="en-US" dirty="0" err="1"/>
              <a:t>Độ</a:t>
            </a:r>
            <a:r>
              <a:rPr lang="en-US" dirty="0"/>
              <a:t> </a:t>
            </a:r>
            <a:r>
              <a:rPr lang="en-US" dirty="0" err="1"/>
              <a:t>ổn</a:t>
            </a:r>
            <a:r>
              <a:rPr lang="en-US" dirty="0"/>
              <a:t> </a:t>
            </a:r>
            <a:r>
              <a:rPr lang="en-US" dirty="0" err="1"/>
              <a:t>định</a:t>
            </a:r>
            <a:r>
              <a:rPr lang="en-US" dirty="0"/>
              <a:t> </a:t>
            </a:r>
            <a:r>
              <a:rPr lang="en-US" dirty="0" err="1"/>
              <a:t>cao</a:t>
            </a:r>
            <a:r>
              <a:rPr lang="en-US" dirty="0"/>
              <a:t>, </a:t>
            </a:r>
            <a:r>
              <a:rPr lang="en-US" dirty="0" err="1"/>
              <a:t>không</a:t>
            </a:r>
            <a:r>
              <a:rPr lang="en-US" dirty="0"/>
              <a:t> </a:t>
            </a:r>
            <a:r>
              <a:rPr lang="en-US" dirty="0" err="1"/>
              <a:t>quá</a:t>
            </a:r>
            <a:r>
              <a:rPr lang="en-US" dirty="0"/>
              <a:t> </a:t>
            </a:r>
            <a:r>
              <a:rPr lang="en-US" dirty="0" err="1"/>
              <a:t>khớp</a:t>
            </a:r>
            <a:endParaRPr lang="en-US" dirty="0"/>
          </a:p>
          <a:p>
            <a:r>
              <a:rPr lang="en-US" b="1" dirty="0" err="1"/>
              <a:t>Tập</a:t>
            </a:r>
            <a:r>
              <a:rPr lang="en-US" b="1" dirty="0"/>
              <a:t> </a:t>
            </a:r>
            <a:r>
              <a:rPr lang="en-US" b="1" dirty="0" err="1"/>
              <a:t>kiểm</a:t>
            </a:r>
            <a:r>
              <a:rPr lang="en-US" b="1" dirty="0"/>
              <a:t> </a:t>
            </a:r>
            <a:r>
              <a:rPr lang="en-US" b="1" dirty="0" err="1"/>
              <a:t>tra</a:t>
            </a:r>
            <a:r>
              <a:rPr lang="en-US" b="1" dirty="0"/>
              <a:t> (526 </a:t>
            </a:r>
            <a:r>
              <a:rPr lang="en-US" b="1" dirty="0" err="1"/>
              <a:t>mẫu</a:t>
            </a:r>
            <a:r>
              <a:rPr lang="en-US" b="1" dirty="0"/>
              <a:t>):</a:t>
            </a:r>
          </a:p>
          <a:p>
            <a:pPr marL="342900" indent="-342900">
              <a:buFont typeface="Arial" panose="020B0604020202020204" pitchFamily="34" charset="0"/>
              <a:buChar char="•"/>
            </a:pPr>
            <a:r>
              <a:rPr lang="en-US" dirty="0"/>
              <a:t>Accuracy: 98.86%</a:t>
            </a:r>
          </a:p>
          <a:p>
            <a:pPr marL="342900" indent="-342900">
              <a:buFont typeface="Arial" panose="020B0604020202020204" pitchFamily="34" charset="0"/>
              <a:buChar char="•"/>
            </a:pPr>
            <a:r>
              <a:rPr lang="en-US" dirty="0"/>
              <a:t>Precision/Recall/F1: 98.86%</a:t>
            </a:r>
            <a:endParaRPr lang="en-VN" dirty="0"/>
          </a:p>
        </p:txBody>
      </p:sp>
      <p:graphicFrame>
        <p:nvGraphicFramePr>
          <p:cNvPr id="10" name="Table 9">
            <a:extLst>
              <a:ext uri="{FF2B5EF4-FFF2-40B4-BE49-F238E27FC236}">
                <a16:creationId xmlns:a16="http://schemas.microsoft.com/office/drawing/2014/main" id="{72E1EEEA-D287-5711-5C8B-1CB0F0BA0E5F}"/>
              </a:ext>
            </a:extLst>
          </p:cNvPr>
          <p:cNvGraphicFramePr>
            <a:graphicFrameLocks noGrp="1"/>
          </p:cNvGraphicFramePr>
          <p:nvPr>
            <p:extLst>
              <p:ext uri="{D42A27DB-BD31-4B8C-83A1-F6EECF244321}">
                <p14:modId xmlns:p14="http://schemas.microsoft.com/office/powerpoint/2010/main" val="870515648"/>
              </p:ext>
            </p:extLst>
          </p:nvPr>
        </p:nvGraphicFramePr>
        <p:xfrm>
          <a:off x="5437260" y="1276406"/>
          <a:ext cx="6634861" cy="2595880"/>
        </p:xfrm>
        <a:graphic>
          <a:graphicData uri="http://schemas.openxmlformats.org/drawingml/2006/table">
            <a:tbl>
              <a:tblPr firstRow="1" bandRow="1">
                <a:tableStyleId>{69012ECD-51FC-41F1-AA8D-1B2483CD663E}</a:tableStyleId>
              </a:tblPr>
              <a:tblGrid>
                <a:gridCol w="1317371">
                  <a:extLst>
                    <a:ext uri="{9D8B030D-6E8A-4147-A177-3AD203B41FA5}">
                      <a16:colId xmlns:a16="http://schemas.microsoft.com/office/drawing/2014/main" val="1638158514"/>
                    </a:ext>
                  </a:extLst>
                </a:gridCol>
                <a:gridCol w="1687830">
                  <a:extLst>
                    <a:ext uri="{9D8B030D-6E8A-4147-A177-3AD203B41FA5}">
                      <a16:colId xmlns:a16="http://schemas.microsoft.com/office/drawing/2014/main" val="1518530736"/>
                    </a:ext>
                  </a:extLst>
                </a:gridCol>
                <a:gridCol w="1573530">
                  <a:extLst>
                    <a:ext uri="{9D8B030D-6E8A-4147-A177-3AD203B41FA5}">
                      <a16:colId xmlns:a16="http://schemas.microsoft.com/office/drawing/2014/main" val="3784057446"/>
                    </a:ext>
                  </a:extLst>
                </a:gridCol>
                <a:gridCol w="2056130">
                  <a:extLst>
                    <a:ext uri="{9D8B030D-6E8A-4147-A177-3AD203B41FA5}">
                      <a16:colId xmlns:a16="http://schemas.microsoft.com/office/drawing/2014/main" val="3443161213"/>
                    </a:ext>
                  </a:extLst>
                </a:gridCol>
              </a:tblGrid>
              <a:tr h="370840">
                <a:tc>
                  <a:txBody>
                    <a:bodyPr/>
                    <a:lstStyle/>
                    <a:p>
                      <a:r>
                        <a:rPr lang="en-VN" dirty="0"/>
                        <a:t>Phần</a:t>
                      </a:r>
                    </a:p>
                  </a:txBody>
                  <a:tcPr>
                    <a:solidFill>
                      <a:srgbClr val="002060"/>
                    </a:solidFill>
                  </a:tcPr>
                </a:tc>
                <a:tc>
                  <a:txBody>
                    <a:bodyPr/>
                    <a:lstStyle/>
                    <a:p>
                      <a:r>
                        <a:rPr lang="en-VN" dirty="0"/>
                        <a:t>Epoch tốt nhất</a:t>
                      </a:r>
                    </a:p>
                  </a:txBody>
                  <a:tcPr>
                    <a:solidFill>
                      <a:srgbClr val="002060"/>
                    </a:solidFill>
                  </a:tcPr>
                </a:tc>
                <a:tc>
                  <a:txBody>
                    <a:bodyPr/>
                    <a:lstStyle/>
                    <a:p>
                      <a:r>
                        <a:rPr lang="en-VN" dirty="0"/>
                        <a:t>Loss cao nhất</a:t>
                      </a:r>
                    </a:p>
                  </a:txBody>
                  <a:tcPr>
                    <a:solidFill>
                      <a:srgbClr val="002060"/>
                    </a:solidFill>
                  </a:tcPr>
                </a:tc>
                <a:tc>
                  <a:txBody>
                    <a:bodyPr/>
                    <a:lstStyle/>
                    <a:p>
                      <a:r>
                        <a:rPr lang="en-VN" dirty="0"/>
                        <a:t>Accuracy cao nhất</a:t>
                      </a:r>
                    </a:p>
                  </a:txBody>
                  <a:tcPr>
                    <a:solidFill>
                      <a:srgbClr val="002060"/>
                    </a:solidFill>
                  </a:tcPr>
                </a:tc>
                <a:extLst>
                  <a:ext uri="{0D108BD9-81ED-4DB2-BD59-A6C34878D82A}">
                    <a16:rowId xmlns:a16="http://schemas.microsoft.com/office/drawing/2014/main" val="468080899"/>
                  </a:ext>
                </a:extLst>
              </a:tr>
              <a:tr h="370840">
                <a:tc>
                  <a:txBody>
                    <a:bodyPr/>
                    <a:lstStyle/>
                    <a:p>
                      <a:r>
                        <a:rPr lang="en-VN" dirty="0"/>
                        <a:t>Phần 1</a:t>
                      </a:r>
                    </a:p>
                  </a:txBody>
                  <a:tcPr/>
                </a:tc>
                <a:tc>
                  <a:txBody>
                    <a:bodyPr/>
                    <a:lstStyle/>
                    <a:p>
                      <a:pPr algn="ctr"/>
                      <a:r>
                        <a:rPr lang="en-VN" dirty="0"/>
                        <a:t>59</a:t>
                      </a:r>
                    </a:p>
                  </a:txBody>
                  <a:tcPr/>
                </a:tc>
                <a:tc>
                  <a:txBody>
                    <a:bodyPr/>
                    <a:lstStyle/>
                    <a:p>
                      <a:pPr algn="ctr"/>
                      <a:r>
                        <a:rPr lang="en-VN" dirty="0"/>
                        <a:t>0,0531 </a:t>
                      </a:r>
                    </a:p>
                  </a:txBody>
                  <a:tcPr/>
                </a:tc>
                <a:tc>
                  <a:txBody>
                    <a:bodyPr/>
                    <a:lstStyle/>
                    <a:p>
                      <a:pPr algn="ctr"/>
                      <a:r>
                        <a:rPr lang="en-VN" dirty="0"/>
                        <a:t>98,57%</a:t>
                      </a:r>
                    </a:p>
                  </a:txBody>
                  <a:tcPr/>
                </a:tc>
                <a:extLst>
                  <a:ext uri="{0D108BD9-81ED-4DB2-BD59-A6C34878D82A}">
                    <a16:rowId xmlns:a16="http://schemas.microsoft.com/office/drawing/2014/main" val="3930245374"/>
                  </a:ext>
                </a:extLst>
              </a:tr>
              <a:tr h="370840">
                <a:tc>
                  <a:txBody>
                    <a:bodyPr/>
                    <a:lstStyle/>
                    <a:p>
                      <a:r>
                        <a:rPr lang="en-VN" dirty="0"/>
                        <a:t>Phần 2</a:t>
                      </a:r>
                    </a:p>
                  </a:txBody>
                  <a:tcPr/>
                </a:tc>
                <a:tc>
                  <a:txBody>
                    <a:bodyPr/>
                    <a:lstStyle/>
                    <a:p>
                      <a:pPr algn="ctr"/>
                      <a:r>
                        <a:rPr lang="en-VN" dirty="0"/>
                        <a:t>77</a:t>
                      </a:r>
                    </a:p>
                  </a:txBody>
                  <a:tcPr/>
                </a:tc>
                <a:tc>
                  <a:txBody>
                    <a:bodyPr/>
                    <a:lstStyle/>
                    <a:p>
                      <a:pPr algn="ctr"/>
                      <a:r>
                        <a:rPr lang="en-VN" dirty="0"/>
                        <a:t>0,0401 </a:t>
                      </a:r>
                    </a:p>
                  </a:txBody>
                  <a:tcPr/>
                </a:tc>
                <a:tc>
                  <a:txBody>
                    <a:bodyPr/>
                    <a:lstStyle/>
                    <a:p>
                      <a:pPr algn="ctr"/>
                      <a:r>
                        <a:rPr lang="en-VN" dirty="0"/>
                        <a:t>99,05%</a:t>
                      </a:r>
                    </a:p>
                  </a:txBody>
                  <a:tcPr/>
                </a:tc>
                <a:extLst>
                  <a:ext uri="{0D108BD9-81ED-4DB2-BD59-A6C34878D82A}">
                    <a16:rowId xmlns:a16="http://schemas.microsoft.com/office/drawing/2014/main" val="76275051"/>
                  </a:ext>
                </a:extLst>
              </a:tr>
              <a:tr h="370840">
                <a:tc>
                  <a:txBody>
                    <a:bodyPr/>
                    <a:lstStyle/>
                    <a:p>
                      <a:r>
                        <a:rPr lang="en-VN" dirty="0"/>
                        <a:t>Phần 3</a:t>
                      </a:r>
                    </a:p>
                  </a:txBody>
                  <a:tcPr/>
                </a:tc>
                <a:tc>
                  <a:txBody>
                    <a:bodyPr/>
                    <a:lstStyle/>
                    <a:p>
                      <a:pPr algn="ctr"/>
                      <a:r>
                        <a:rPr lang="en-VN" dirty="0"/>
                        <a:t>82</a:t>
                      </a:r>
                    </a:p>
                  </a:txBody>
                  <a:tcPr/>
                </a:tc>
                <a:tc>
                  <a:txBody>
                    <a:bodyPr/>
                    <a:lstStyle/>
                    <a:p>
                      <a:pPr algn="ctr"/>
                      <a:r>
                        <a:rPr lang="en-VN" dirty="0"/>
                        <a:t>0,0501 </a:t>
                      </a:r>
                    </a:p>
                  </a:txBody>
                  <a:tcPr/>
                </a:tc>
                <a:tc>
                  <a:txBody>
                    <a:bodyPr/>
                    <a:lstStyle/>
                    <a:p>
                      <a:pPr algn="ctr"/>
                      <a:r>
                        <a:rPr lang="en-VN" dirty="0"/>
                        <a:t>98,34%</a:t>
                      </a:r>
                    </a:p>
                  </a:txBody>
                  <a:tcPr/>
                </a:tc>
                <a:extLst>
                  <a:ext uri="{0D108BD9-81ED-4DB2-BD59-A6C34878D82A}">
                    <a16:rowId xmlns:a16="http://schemas.microsoft.com/office/drawing/2014/main" val="3243770252"/>
                  </a:ext>
                </a:extLst>
              </a:tr>
              <a:tr h="370840">
                <a:tc>
                  <a:txBody>
                    <a:bodyPr/>
                    <a:lstStyle/>
                    <a:p>
                      <a:r>
                        <a:rPr lang="en-VN" dirty="0"/>
                        <a:t>Phần 4</a:t>
                      </a:r>
                    </a:p>
                  </a:txBody>
                  <a:tcPr/>
                </a:tc>
                <a:tc>
                  <a:txBody>
                    <a:bodyPr/>
                    <a:lstStyle/>
                    <a:p>
                      <a:pPr algn="ctr"/>
                      <a:r>
                        <a:rPr lang="en-VN" dirty="0"/>
                        <a:t>86</a:t>
                      </a:r>
                    </a:p>
                  </a:txBody>
                  <a:tcPr/>
                </a:tc>
                <a:tc>
                  <a:txBody>
                    <a:bodyPr/>
                    <a:lstStyle/>
                    <a:p>
                      <a:pPr algn="ctr"/>
                      <a:r>
                        <a:rPr lang="en-VN" dirty="0"/>
                        <a:t>0,0683 </a:t>
                      </a:r>
                    </a:p>
                  </a:txBody>
                  <a:tcPr/>
                </a:tc>
                <a:tc>
                  <a:txBody>
                    <a:bodyPr/>
                    <a:lstStyle/>
                    <a:p>
                      <a:pPr algn="ctr"/>
                      <a:r>
                        <a:rPr lang="en-VN" dirty="0"/>
                        <a:t>98,10%</a:t>
                      </a:r>
                    </a:p>
                  </a:txBody>
                  <a:tcPr/>
                </a:tc>
                <a:extLst>
                  <a:ext uri="{0D108BD9-81ED-4DB2-BD59-A6C34878D82A}">
                    <a16:rowId xmlns:a16="http://schemas.microsoft.com/office/drawing/2014/main" val="1014267591"/>
                  </a:ext>
                </a:extLst>
              </a:tr>
              <a:tr h="370840">
                <a:tc>
                  <a:txBody>
                    <a:bodyPr/>
                    <a:lstStyle/>
                    <a:p>
                      <a:r>
                        <a:rPr lang="en-VN" dirty="0"/>
                        <a:t>Phần 5</a:t>
                      </a:r>
                    </a:p>
                  </a:txBody>
                  <a:tcPr/>
                </a:tc>
                <a:tc>
                  <a:txBody>
                    <a:bodyPr/>
                    <a:lstStyle/>
                    <a:p>
                      <a:pPr algn="ctr"/>
                      <a:r>
                        <a:rPr lang="en-VN" dirty="0"/>
                        <a:t>50</a:t>
                      </a:r>
                    </a:p>
                  </a:txBody>
                  <a:tcPr/>
                </a:tc>
                <a:tc>
                  <a:txBody>
                    <a:bodyPr/>
                    <a:lstStyle/>
                    <a:p>
                      <a:pPr algn="ctr"/>
                      <a:r>
                        <a:rPr lang="en-VN" dirty="0"/>
                        <a:t>0,0546 </a:t>
                      </a:r>
                    </a:p>
                  </a:txBody>
                  <a:tcPr/>
                </a:tc>
                <a:tc>
                  <a:txBody>
                    <a:bodyPr/>
                    <a:lstStyle/>
                    <a:p>
                      <a:pPr algn="ctr"/>
                      <a:r>
                        <a:rPr lang="en-VN" dirty="0"/>
                        <a:t>98,33%</a:t>
                      </a:r>
                    </a:p>
                  </a:txBody>
                  <a:tcPr/>
                </a:tc>
                <a:extLst>
                  <a:ext uri="{0D108BD9-81ED-4DB2-BD59-A6C34878D82A}">
                    <a16:rowId xmlns:a16="http://schemas.microsoft.com/office/drawing/2014/main" val="1811000351"/>
                  </a:ext>
                </a:extLst>
              </a:tr>
              <a:tr h="370840">
                <a:tc>
                  <a:txBody>
                    <a:bodyPr/>
                    <a:lstStyle/>
                    <a:p>
                      <a:r>
                        <a:rPr lang="en-VN" b="1" i="1" dirty="0"/>
                        <a:t>Trung bình</a:t>
                      </a:r>
                    </a:p>
                  </a:txBody>
                  <a:tcPr/>
                </a:tc>
                <a:tc>
                  <a:txBody>
                    <a:bodyPr/>
                    <a:lstStyle/>
                    <a:p>
                      <a:pPr algn="ctr"/>
                      <a:r>
                        <a:rPr lang="en-VN" b="1" i="1" dirty="0"/>
                        <a:t>71</a:t>
                      </a:r>
                    </a:p>
                  </a:txBody>
                  <a:tcPr/>
                </a:tc>
                <a:tc>
                  <a:txBody>
                    <a:bodyPr/>
                    <a:lstStyle/>
                    <a:p>
                      <a:pPr algn="ctr"/>
                      <a:r>
                        <a:rPr lang="en-VN" b="1" i="1" dirty="0"/>
                        <a:t>0,0532 </a:t>
                      </a:r>
                    </a:p>
                  </a:txBody>
                  <a:tcPr/>
                </a:tc>
                <a:tc>
                  <a:txBody>
                    <a:bodyPr/>
                    <a:lstStyle/>
                    <a:p>
                      <a:pPr algn="ctr"/>
                      <a:r>
                        <a:rPr lang="en-VN" b="1" i="1" dirty="0"/>
                        <a:t>98,48%</a:t>
                      </a:r>
                    </a:p>
                  </a:txBody>
                  <a:tcPr/>
                </a:tc>
                <a:extLst>
                  <a:ext uri="{0D108BD9-81ED-4DB2-BD59-A6C34878D82A}">
                    <a16:rowId xmlns:a16="http://schemas.microsoft.com/office/drawing/2014/main" val="4040641114"/>
                  </a:ext>
                </a:extLst>
              </a:tr>
            </a:tbl>
          </a:graphicData>
        </a:graphic>
      </p:graphicFrame>
      <p:sp>
        <p:nvSpPr>
          <p:cNvPr id="11" name="TextBox 10">
            <a:extLst>
              <a:ext uri="{FF2B5EF4-FFF2-40B4-BE49-F238E27FC236}">
                <a16:creationId xmlns:a16="http://schemas.microsoft.com/office/drawing/2014/main" id="{DFD76C9C-F9E4-5162-A018-10591A910EB3}"/>
              </a:ext>
            </a:extLst>
          </p:cNvPr>
          <p:cNvSpPr txBox="1"/>
          <p:nvPr/>
        </p:nvSpPr>
        <p:spPr>
          <a:xfrm>
            <a:off x="1203149" y="6286170"/>
            <a:ext cx="1986441" cy="369332"/>
          </a:xfrm>
          <a:prstGeom prst="rect">
            <a:avLst/>
          </a:prstGeom>
          <a:noFill/>
        </p:spPr>
        <p:txBody>
          <a:bodyPr wrap="none" rtlCol="0">
            <a:spAutoFit/>
          </a:bodyPr>
          <a:lstStyle/>
          <a:p>
            <a:r>
              <a:rPr lang="en-VN" b="1" dirty="0"/>
              <a:t>Ma trận nhầm lẫn</a:t>
            </a:r>
          </a:p>
        </p:txBody>
      </p:sp>
      <p:sp>
        <p:nvSpPr>
          <p:cNvPr id="12" name="TextBox 11">
            <a:extLst>
              <a:ext uri="{FF2B5EF4-FFF2-40B4-BE49-F238E27FC236}">
                <a16:creationId xmlns:a16="http://schemas.microsoft.com/office/drawing/2014/main" id="{289558C9-D635-4762-E915-D804CE7407FC}"/>
              </a:ext>
            </a:extLst>
          </p:cNvPr>
          <p:cNvSpPr txBox="1"/>
          <p:nvPr/>
        </p:nvSpPr>
        <p:spPr>
          <a:xfrm>
            <a:off x="6807623" y="4128255"/>
            <a:ext cx="3381054" cy="369332"/>
          </a:xfrm>
          <a:prstGeom prst="rect">
            <a:avLst/>
          </a:prstGeom>
          <a:noFill/>
        </p:spPr>
        <p:txBody>
          <a:bodyPr wrap="none" rtlCol="0">
            <a:spAutoFit/>
          </a:bodyPr>
          <a:lstStyle/>
          <a:p>
            <a:r>
              <a:rPr lang="en-VN" b="1" dirty="0"/>
              <a:t>Bảng </a:t>
            </a:r>
            <a:r>
              <a:rPr lang="en-US" b="1" dirty="0" err="1"/>
              <a:t>Phân</a:t>
            </a:r>
            <a:r>
              <a:rPr lang="en-US" b="1" dirty="0"/>
              <a:t> </a:t>
            </a:r>
            <a:r>
              <a:rPr lang="en-US" b="1" dirty="0" err="1"/>
              <a:t>tích</a:t>
            </a:r>
            <a:r>
              <a:rPr lang="en-US" b="1" dirty="0"/>
              <a:t> chi </a:t>
            </a:r>
            <a:r>
              <a:rPr lang="en-US" b="1" dirty="0" err="1"/>
              <a:t>tiết</a:t>
            </a:r>
            <a:r>
              <a:rPr lang="en-US" b="1" dirty="0"/>
              <a:t> </a:t>
            </a:r>
            <a:r>
              <a:rPr lang="en-US" b="1" dirty="0" err="1"/>
              <a:t>từng</a:t>
            </a:r>
            <a:r>
              <a:rPr lang="en-US" b="1" dirty="0"/>
              <a:t> </a:t>
            </a:r>
            <a:r>
              <a:rPr lang="en-US" b="1" dirty="0" err="1"/>
              <a:t>lớp</a:t>
            </a:r>
            <a:r>
              <a:rPr lang="en-VN" b="1" dirty="0"/>
              <a:t> </a:t>
            </a:r>
          </a:p>
        </p:txBody>
      </p:sp>
      <p:sp>
        <p:nvSpPr>
          <p:cNvPr id="13" name="TextBox 12">
            <a:extLst>
              <a:ext uri="{FF2B5EF4-FFF2-40B4-BE49-F238E27FC236}">
                <a16:creationId xmlns:a16="http://schemas.microsoft.com/office/drawing/2014/main" id="{A46F2E36-7191-1B83-B8DC-C925D8991951}"/>
              </a:ext>
            </a:extLst>
          </p:cNvPr>
          <p:cNvSpPr txBox="1"/>
          <p:nvPr/>
        </p:nvSpPr>
        <p:spPr>
          <a:xfrm>
            <a:off x="6202669" y="907074"/>
            <a:ext cx="5438348" cy="369332"/>
          </a:xfrm>
          <a:prstGeom prst="rect">
            <a:avLst/>
          </a:prstGeom>
          <a:noFill/>
        </p:spPr>
        <p:txBody>
          <a:bodyPr wrap="none" rtlCol="0">
            <a:spAutoFit/>
          </a:bodyPr>
          <a:lstStyle/>
          <a:p>
            <a:r>
              <a:rPr lang="en-VN" b="1" dirty="0"/>
              <a:t>Bảng </a:t>
            </a:r>
            <a:r>
              <a:rPr lang="en-US" b="1" dirty="0" err="1"/>
              <a:t>Tổng</a:t>
            </a:r>
            <a:r>
              <a:rPr lang="en-US" b="1" dirty="0"/>
              <a:t> </a:t>
            </a:r>
            <a:r>
              <a:rPr lang="en-US" b="1" dirty="0" err="1"/>
              <a:t>hợp</a:t>
            </a:r>
            <a:r>
              <a:rPr lang="en-US" b="1" dirty="0"/>
              <a:t> </a:t>
            </a:r>
            <a:r>
              <a:rPr lang="en-US" b="1" dirty="0" err="1"/>
              <a:t>kết</a:t>
            </a:r>
            <a:r>
              <a:rPr lang="en-US" b="1" dirty="0"/>
              <a:t> </a:t>
            </a:r>
            <a:r>
              <a:rPr lang="en-US" b="1" dirty="0" err="1"/>
              <a:t>quả</a:t>
            </a:r>
            <a:r>
              <a:rPr lang="en-US" b="1" dirty="0"/>
              <a:t> </a:t>
            </a:r>
            <a:r>
              <a:rPr lang="en-US" b="1" dirty="0" err="1"/>
              <a:t>huấn</a:t>
            </a:r>
            <a:r>
              <a:rPr lang="en-US" b="1" dirty="0"/>
              <a:t> </a:t>
            </a:r>
            <a:r>
              <a:rPr lang="en-US" b="1" dirty="0" err="1"/>
              <a:t>luyện</a:t>
            </a:r>
            <a:r>
              <a:rPr lang="en-US" b="1" dirty="0"/>
              <a:t> </a:t>
            </a:r>
            <a:r>
              <a:rPr lang="en-US" b="1" dirty="0" err="1"/>
              <a:t>kiểm</a:t>
            </a:r>
            <a:r>
              <a:rPr lang="en-US" b="1" dirty="0"/>
              <a:t> </a:t>
            </a:r>
            <a:r>
              <a:rPr lang="en-US" b="1" dirty="0" err="1"/>
              <a:t>định</a:t>
            </a:r>
            <a:r>
              <a:rPr lang="en-US" b="1" dirty="0"/>
              <a:t> 5 </a:t>
            </a:r>
            <a:r>
              <a:rPr lang="en-US" b="1" dirty="0" err="1"/>
              <a:t>phần</a:t>
            </a:r>
            <a:endParaRPr lang="en-VN" b="1" dirty="0"/>
          </a:p>
        </p:txBody>
      </p:sp>
    </p:spTree>
    <p:extLst>
      <p:ext uri="{BB962C8B-B14F-4D97-AF65-F5344CB8AC3E}">
        <p14:creationId xmlns:p14="http://schemas.microsoft.com/office/powerpoint/2010/main" val="28922453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Times New Roman"/>
        <a:ea typeface=""/>
        <a:cs typeface=""/>
      </a:majorFont>
      <a:minorFont>
        <a:latin typeface="Times New Roman"/>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9577</TotalTime>
  <Words>5638</Words>
  <Application>Microsoft Macintosh PowerPoint</Application>
  <PresentationFormat>Widescreen</PresentationFormat>
  <Paragraphs>655</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Times New Roman</vt:lpstr>
      <vt:lpstr>Office Theme</vt:lpstr>
      <vt:lpstr>PowerPoint Presentation</vt:lpstr>
      <vt:lpstr>Nội dung trình bày</vt:lpstr>
      <vt:lpstr>Bài toán giám sát biến động rừng</vt:lpstr>
      <vt:lpstr>Mục tiêu nghiên cứu</vt:lpstr>
      <vt:lpstr>Phạm vi và đối tượng nghiên cứu</vt:lpstr>
      <vt:lpstr>Bộ dữ liệu</vt:lpstr>
      <vt:lpstr>Quy trình tổng quan</vt:lpstr>
      <vt:lpstr>Kiến trúc mô hình</vt:lpstr>
      <vt:lpstr>Kết quả huấn luyện</vt:lpstr>
      <vt:lpstr>Kết quả – Nghiên cứu loại trừ</vt:lpstr>
      <vt:lpstr>Kết quả – Bản đồ phân loại</vt:lpstr>
      <vt:lpstr>Kết quả – Bản đồ phân loại</vt:lpstr>
      <vt:lpstr>Thảo luận</vt:lpstr>
      <vt:lpstr>Kết luận và kiến nghị</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Nguyễn Trọng Khánh Huy</dc:creator>
  <cp:lastModifiedBy>Hai Dang Ninh</cp:lastModifiedBy>
  <cp:revision>471</cp:revision>
  <dcterms:created xsi:type="dcterms:W3CDTF">2024-04-07T01:31:16Z</dcterms:created>
  <dcterms:modified xsi:type="dcterms:W3CDTF">2025-12-14T18:48:09Z</dcterms:modified>
</cp:coreProperties>
</file>

<file path=docProps/thumbnail.jpeg>
</file>